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3" r:id="rId6"/>
    <p:sldId id="264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95210071822508E-2"/>
          <c:y val="1.5351134776117895E-2"/>
          <c:w val="0.63036067549612129"/>
          <c:h val="0.93984349782364163"/>
        </c:manualLayout>
      </c:layout>
      <c:lineChart>
        <c:grouping val="standard"/>
        <c:varyColors val="0"/>
        <c:ser>
          <c:idx val="1"/>
          <c:order val="0"/>
          <c:tx>
            <c:strRef>
              <c:f>'Decade x Offence Category'!$C$1</c:f>
              <c:strCache>
                <c:ptCount val="1"/>
                <c:pt idx="0">
                  <c:v>unknown</c:v>
                </c:pt>
              </c:strCache>
            </c:strRef>
          </c:tx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Category'!$C$3:$C$27</c:f>
              <c:numCache>
                <c:formatCode>General</c:formatCode>
                <c:ptCount val="25"/>
                <c:pt idx="0">
                  <c:v>39</c:v>
                </c:pt>
                <c:pt idx="1">
                  <c:v>495</c:v>
                </c:pt>
                <c:pt idx="2">
                  <c:v>269</c:v>
                </c:pt>
                <c:pt idx="3">
                  <c:v>6</c:v>
                </c:pt>
                <c:pt idx="4">
                  <c:v>86</c:v>
                </c:pt>
                <c:pt idx="5">
                  <c:v>251</c:v>
                </c:pt>
                <c:pt idx="6">
                  <c:v>53</c:v>
                </c:pt>
                <c:pt idx="7">
                  <c:v>805</c:v>
                </c:pt>
                <c:pt idx="8">
                  <c:v>1314</c:v>
                </c:pt>
                <c:pt idx="9">
                  <c:v>676</c:v>
                </c:pt>
                <c:pt idx="10">
                  <c:v>740</c:v>
                </c:pt>
                <c:pt idx="11">
                  <c:v>1229</c:v>
                </c:pt>
                <c:pt idx="12">
                  <c:v>395</c:v>
                </c:pt>
                <c:pt idx="13">
                  <c:v>37</c:v>
                </c:pt>
                <c:pt idx="14">
                  <c:v>73</c:v>
                </c:pt>
                <c:pt idx="15">
                  <c:v>89</c:v>
                </c:pt>
                <c:pt idx="16">
                  <c:v>43</c:v>
                </c:pt>
                <c:pt idx="17">
                  <c:v>70</c:v>
                </c:pt>
                <c:pt idx="18">
                  <c:v>62</c:v>
                </c:pt>
                <c:pt idx="19">
                  <c:v>85</c:v>
                </c:pt>
                <c:pt idx="20">
                  <c:v>85</c:v>
                </c:pt>
                <c:pt idx="21">
                  <c:v>98</c:v>
                </c:pt>
                <c:pt idx="22">
                  <c:v>110</c:v>
                </c:pt>
                <c:pt idx="23">
                  <c:v>106</c:v>
                </c:pt>
                <c:pt idx="24">
                  <c:v>23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'Decade x Offence Category'!$D$1</c:f>
              <c:strCache>
                <c:ptCount val="1"/>
                <c:pt idx="0">
                  <c:v>multiple offences</c:v>
                </c:pt>
              </c:strCache>
            </c:strRef>
          </c:tx>
          <c:marker>
            <c:symbol val="none"/>
          </c:marker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Category'!$D$3:$D$27</c:f>
              <c:numCache>
                <c:formatCode>General</c:formatCode>
                <c:ptCount val="25"/>
                <c:pt idx="0">
                  <c:v>11</c:v>
                </c:pt>
                <c:pt idx="1">
                  <c:v>24</c:v>
                </c:pt>
                <c:pt idx="2">
                  <c:v>32</c:v>
                </c:pt>
                <c:pt idx="3">
                  <c:v>6</c:v>
                </c:pt>
                <c:pt idx="4">
                  <c:v>42</c:v>
                </c:pt>
                <c:pt idx="5">
                  <c:v>62</c:v>
                </c:pt>
                <c:pt idx="6">
                  <c:v>59</c:v>
                </c:pt>
                <c:pt idx="7">
                  <c:v>20</c:v>
                </c:pt>
                <c:pt idx="8">
                  <c:v>28</c:v>
                </c:pt>
                <c:pt idx="9">
                  <c:v>33</c:v>
                </c:pt>
                <c:pt idx="10">
                  <c:v>36</c:v>
                </c:pt>
                <c:pt idx="11">
                  <c:v>12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16</c:v>
                </c:pt>
                <c:pt idx="17">
                  <c:v>56</c:v>
                </c:pt>
                <c:pt idx="18">
                  <c:v>76</c:v>
                </c:pt>
                <c:pt idx="19">
                  <c:v>94</c:v>
                </c:pt>
                <c:pt idx="20">
                  <c:v>184</c:v>
                </c:pt>
                <c:pt idx="21">
                  <c:v>288</c:v>
                </c:pt>
                <c:pt idx="22">
                  <c:v>296</c:v>
                </c:pt>
                <c:pt idx="23">
                  <c:v>364</c:v>
                </c:pt>
                <c:pt idx="24">
                  <c:v>305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'Decade x Offence Category'!$E$1</c:f>
              <c:strCache>
                <c:ptCount val="1"/>
                <c:pt idx="0">
                  <c:v>Breaking Peace</c:v>
                </c:pt>
              </c:strCache>
            </c:strRef>
          </c:tx>
          <c:marker>
            <c:symbol val="none"/>
          </c:marker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Category'!$E$3:$E$27</c:f>
              <c:numCache>
                <c:formatCode>General</c:formatCode>
                <c:ptCount val="25"/>
                <c:pt idx="0">
                  <c:v>8</c:v>
                </c:pt>
                <c:pt idx="1">
                  <c:v>42</c:v>
                </c:pt>
                <c:pt idx="2">
                  <c:v>44</c:v>
                </c:pt>
                <c:pt idx="3">
                  <c:v>4</c:v>
                </c:pt>
                <c:pt idx="4">
                  <c:v>30</c:v>
                </c:pt>
                <c:pt idx="5">
                  <c:v>32</c:v>
                </c:pt>
                <c:pt idx="6">
                  <c:v>12</c:v>
                </c:pt>
                <c:pt idx="7">
                  <c:v>16</c:v>
                </c:pt>
                <c:pt idx="8">
                  <c:v>11</c:v>
                </c:pt>
                <c:pt idx="9">
                  <c:v>28</c:v>
                </c:pt>
                <c:pt idx="10">
                  <c:v>26</c:v>
                </c:pt>
                <c:pt idx="11">
                  <c:v>103</c:v>
                </c:pt>
                <c:pt idx="12">
                  <c:v>30</c:v>
                </c:pt>
                <c:pt idx="13">
                  <c:v>47</c:v>
                </c:pt>
                <c:pt idx="14">
                  <c:v>89</c:v>
                </c:pt>
                <c:pt idx="15">
                  <c:v>112</c:v>
                </c:pt>
                <c:pt idx="16">
                  <c:v>366</c:v>
                </c:pt>
                <c:pt idx="17">
                  <c:v>1314</c:v>
                </c:pt>
                <c:pt idx="18">
                  <c:v>920</c:v>
                </c:pt>
                <c:pt idx="19">
                  <c:v>993</c:v>
                </c:pt>
                <c:pt idx="20">
                  <c:v>955</c:v>
                </c:pt>
                <c:pt idx="21">
                  <c:v>1069</c:v>
                </c:pt>
                <c:pt idx="22">
                  <c:v>959</c:v>
                </c:pt>
                <c:pt idx="23">
                  <c:v>1067</c:v>
                </c:pt>
                <c:pt idx="24">
                  <c:v>330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'Decade x Offence Category'!$F$1</c:f>
              <c:strCache>
                <c:ptCount val="1"/>
                <c:pt idx="0">
                  <c:v>Damage to Property</c:v>
                </c:pt>
              </c:strCache>
            </c:strRef>
          </c:tx>
          <c:marker>
            <c:symbol val="none"/>
          </c:marker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Category'!$F$3:$F$27</c:f>
              <c:numCache>
                <c:formatCode>General</c:formatCode>
                <c:ptCount val="2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10</c:v>
                </c:pt>
                <c:pt idx="6">
                  <c:v>6</c:v>
                </c:pt>
                <c:pt idx="7">
                  <c:v>1</c:v>
                </c:pt>
                <c:pt idx="8">
                  <c:v>2</c:v>
                </c:pt>
                <c:pt idx="9">
                  <c:v>9</c:v>
                </c:pt>
                <c:pt idx="10">
                  <c:v>11</c:v>
                </c:pt>
                <c:pt idx="11">
                  <c:v>22</c:v>
                </c:pt>
                <c:pt idx="12">
                  <c:v>12</c:v>
                </c:pt>
                <c:pt idx="13">
                  <c:v>10</c:v>
                </c:pt>
                <c:pt idx="14">
                  <c:v>20</c:v>
                </c:pt>
                <c:pt idx="15">
                  <c:v>16</c:v>
                </c:pt>
                <c:pt idx="16">
                  <c:v>17</c:v>
                </c:pt>
                <c:pt idx="17">
                  <c:v>50</c:v>
                </c:pt>
                <c:pt idx="18">
                  <c:v>84</c:v>
                </c:pt>
                <c:pt idx="19">
                  <c:v>152</c:v>
                </c:pt>
                <c:pt idx="20">
                  <c:v>144</c:v>
                </c:pt>
                <c:pt idx="21">
                  <c:v>231</c:v>
                </c:pt>
                <c:pt idx="22">
                  <c:v>171</c:v>
                </c:pt>
                <c:pt idx="23">
                  <c:v>134</c:v>
                </c:pt>
                <c:pt idx="24">
                  <c:v>46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'Decade x Offence Category'!$G$1</c:f>
              <c:strCache>
                <c:ptCount val="1"/>
                <c:pt idx="0">
                  <c:v>Deception</c:v>
                </c:pt>
              </c:strCache>
            </c:strRef>
          </c:tx>
          <c:marker>
            <c:symbol val="none"/>
          </c:marker>
          <c:dLbls>
            <c:dLbl>
              <c:idx val="21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Category'!$G$3:$G$27</c:f>
              <c:numCache>
                <c:formatCode>General</c:formatCode>
                <c:ptCount val="25"/>
                <c:pt idx="0">
                  <c:v>2</c:v>
                </c:pt>
                <c:pt idx="1">
                  <c:v>25</c:v>
                </c:pt>
                <c:pt idx="2">
                  <c:v>78</c:v>
                </c:pt>
                <c:pt idx="3">
                  <c:v>16</c:v>
                </c:pt>
                <c:pt idx="4">
                  <c:v>96</c:v>
                </c:pt>
                <c:pt idx="5">
                  <c:v>144</c:v>
                </c:pt>
                <c:pt idx="6">
                  <c:v>111</c:v>
                </c:pt>
                <c:pt idx="7">
                  <c:v>97</c:v>
                </c:pt>
                <c:pt idx="8">
                  <c:v>211</c:v>
                </c:pt>
                <c:pt idx="9">
                  <c:v>181</c:v>
                </c:pt>
                <c:pt idx="10">
                  <c:v>174</c:v>
                </c:pt>
                <c:pt idx="11">
                  <c:v>277</c:v>
                </c:pt>
                <c:pt idx="12">
                  <c:v>202</c:v>
                </c:pt>
                <c:pt idx="13">
                  <c:v>179</c:v>
                </c:pt>
                <c:pt idx="14">
                  <c:v>354</c:v>
                </c:pt>
                <c:pt idx="15">
                  <c:v>272</c:v>
                </c:pt>
                <c:pt idx="16">
                  <c:v>654</c:v>
                </c:pt>
                <c:pt idx="17">
                  <c:v>1342</c:v>
                </c:pt>
                <c:pt idx="18">
                  <c:v>1515</c:v>
                </c:pt>
                <c:pt idx="19">
                  <c:v>1363</c:v>
                </c:pt>
                <c:pt idx="20">
                  <c:v>1714</c:v>
                </c:pt>
                <c:pt idx="21">
                  <c:v>2202</c:v>
                </c:pt>
                <c:pt idx="22">
                  <c:v>2029</c:v>
                </c:pt>
                <c:pt idx="23">
                  <c:v>2091</c:v>
                </c:pt>
                <c:pt idx="24">
                  <c:v>694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'Decade x Offence Category'!$H$1</c:f>
              <c:strCache>
                <c:ptCount val="1"/>
                <c:pt idx="0">
                  <c:v>Killing</c:v>
                </c:pt>
              </c:strCache>
            </c:strRef>
          </c:tx>
          <c:marker>
            <c:symbol val="none"/>
          </c:marker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Category'!$H$3:$H$27</c:f>
              <c:numCache>
                <c:formatCode>General</c:formatCode>
                <c:ptCount val="25"/>
                <c:pt idx="0">
                  <c:v>108</c:v>
                </c:pt>
                <c:pt idx="1">
                  <c:v>437</c:v>
                </c:pt>
                <c:pt idx="2">
                  <c:v>318</c:v>
                </c:pt>
                <c:pt idx="3">
                  <c:v>60</c:v>
                </c:pt>
                <c:pt idx="4">
                  <c:v>155</c:v>
                </c:pt>
                <c:pt idx="5">
                  <c:v>206</c:v>
                </c:pt>
                <c:pt idx="6">
                  <c:v>162</c:v>
                </c:pt>
                <c:pt idx="7">
                  <c:v>144</c:v>
                </c:pt>
                <c:pt idx="8">
                  <c:v>136</c:v>
                </c:pt>
                <c:pt idx="9">
                  <c:v>131</c:v>
                </c:pt>
                <c:pt idx="10">
                  <c:v>143</c:v>
                </c:pt>
                <c:pt idx="11">
                  <c:v>107</c:v>
                </c:pt>
                <c:pt idx="12">
                  <c:v>119</c:v>
                </c:pt>
                <c:pt idx="13">
                  <c:v>96</c:v>
                </c:pt>
                <c:pt idx="14">
                  <c:v>143</c:v>
                </c:pt>
                <c:pt idx="15">
                  <c:v>250</c:v>
                </c:pt>
                <c:pt idx="16">
                  <c:v>279</c:v>
                </c:pt>
                <c:pt idx="17">
                  <c:v>347</c:v>
                </c:pt>
                <c:pt idx="18">
                  <c:v>349</c:v>
                </c:pt>
                <c:pt idx="19">
                  <c:v>466</c:v>
                </c:pt>
                <c:pt idx="20">
                  <c:v>476</c:v>
                </c:pt>
                <c:pt idx="21">
                  <c:v>460</c:v>
                </c:pt>
                <c:pt idx="22">
                  <c:v>440</c:v>
                </c:pt>
                <c:pt idx="23">
                  <c:v>472</c:v>
                </c:pt>
                <c:pt idx="24">
                  <c:v>114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'Decade x Offence Category'!$I$1</c:f>
              <c:strCache>
                <c:ptCount val="1"/>
                <c:pt idx="0">
                  <c:v>Miscellaneous</c:v>
                </c:pt>
              </c:strCache>
            </c:strRef>
          </c:tx>
          <c:marker>
            <c:symbol val="none"/>
          </c:marker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Category'!$I$3:$I$27</c:f>
              <c:numCache>
                <c:formatCode>General</c:formatCode>
                <c:ptCount val="25"/>
                <c:pt idx="0">
                  <c:v>6</c:v>
                </c:pt>
                <c:pt idx="1">
                  <c:v>33</c:v>
                </c:pt>
                <c:pt idx="2">
                  <c:v>56</c:v>
                </c:pt>
                <c:pt idx="3">
                  <c:v>5</c:v>
                </c:pt>
                <c:pt idx="4">
                  <c:v>21</c:v>
                </c:pt>
                <c:pt idx="5">
                  <c:v>82</c:v>
                </c:pt>
                <c:pt idx="6">
                  <c:v>26</c:v>
                </c:pt>
                <c:pt idx="7">
                  <c:v>20</c:v>
                </c:pt>
                <c:pt idx="8">
                  <c:v>83</c:v>
                </c:pt>
                <c:pt idx="9">
                  <c:v>26</c:v>
                </c:pt>
                <c:pt idx="10">
                  <c:v>108</c:v>
                </c:pt>
                <c:pt idx="11">
                  <c:v>120</c:v>
                </c:pt>
                <c:pt idx="12">
                  <c:v>114</c:v>
                </c:pt>
                <c:pt idx="13">
                  <c:v>117</c:v>
                </c:pt>
                <c:pt idx="14">
                  <c:v>199</c:v>
                </c:pt>
                <c:pt idx="15">
                  <c:v>259</c:v>
                </c:pt>
                <c:pt idx="16">
                  <c:v>427</c:v>
                </c:pt>
                <c:pt idx="17">
                  <c:v>551</c:v>
                </c:pt>
                <c:pt idx="18">
                  <c:v>218</c:v>
                </c:pt>
                <c:pt idx="19">
                  <c:v>298</c:v>
                </c:pt>
                <c:pt idx="20">
                  <c:v>222</c:v>
                </c:pt>
                <c:pt idx="21">
                  <c:v>266</c:v>
                </c:pt>
                <c:pt idx="22">
                  <c:v>279</c:v>
                </c:pt>
                <c:pt idx="23">
                  <c:v>244</c:v>
                </c:pt>
                <c:pt idx="24">
                  <c:v>88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'Decade x Offence Category'!$J$1</c:f>
              <c:strCache>
                <c:ptCount val="1"/>
                <c:pt idx="0">
                  <c:v>Royal Offences</c:v>
                </c:pt>
              </c:strCache>
            </c:strRef>
          </c:tx>
          <c:marker>
            <c:symbol val="none"/>
          </c:marker>
          <c:dLbls>
            <c:dLbl>
              <c:idx val="18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Category'!$J$3:$J$27</c:f>
              <c:numCache>
                <c:formatCode>General</c:formatCode>
                <c:ptCount val="25"/>
                <c:pt idx="0">
                  <c:v>48</c:v>
                </c:pt>
                <c:pt idx="1">
                  <c:v>250</c:v>
                </c:pt>
                <c:pt idx="2">
                  <c:v>556</c:v>
                </c:pt>
                <c:pt idx="3">
                  <c:v>24</c:v>
                </c:pt>
                <c:pt idx="4">
                  <c:v>74</c:v>
                </c:pt>
                <c:pt idx="5">
                  <c:v>47</c:v>
                </c:pt>
                <c:pt idx="6">
                  <c:v>28</c:v>
                </c:pt>
                <c:pt idx="7">
                  <c:v>65</c:v>
                </c:pt>
                <c:pt idx="8">
                  <c:v>47</c:v>
                </c:pt>
                <c:pt idx="9">
                  <c:v>16</c:v>
                </c:pt>
                <c:pt idx="10">
                  <c:v>137</c:v>
                </c:pt>
                <c:pt idx="11">
                  <c:v>278</c:v>
                </c:pt>
                <c:pt idx="12">
                  <c:v>263</c:v>
                </c:pt>
                <c:pt idx="13">
                  <c:v>210</c:v>
                </c:pt>
                <c:pt idx="14">
                  <c:v>764</c:v>
                </c:pt>
                <c:pt idx="15">
                  <c:v>548</c:v>
                </c:pt>
                <c:pt idx="16">
                  <c:v>595</c:v>
                </c:pt>
                <c:pt idx="17">
                  <c:v>1083</c:v>
                </c:pt>
                <c:pt idx="18">
                  <c:v>2492</c:v>
                </c:pt>
                <c:pt idx="19">
                  <c:v>2095</c:v>
                </c:pt>
                <c:pt idx="20">
                  <c:v>1147</c:v>
                </c:pt>
                <c:pt idx="21">
                  <c:v>1585</c:v>
                </c:pt>
                <c:pt idx="22">
                  <c:v>645</c:v>
                </c:pt>
                <c:pt idx="23">
                  <c:v>550</c:v>
                </c:pt>
                <c:pt idx="24">
                  <c:v>299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'Decade x Offence Category'!$K$1</c:f>
              <c:strCache>
                <c:ptCount val="1"/>
                <c:pt idx="0">
                  <c:v>Sexual Offences</c:v>
                </c:pt>
              </c:strCache>
            </c:strRef>
          </c:tx>
          <c:marker>
            <c:symbol val="none"/>
          </c:marker>
          <c:dLbls>
            <c:dLbl>
              <c:idx val="22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Category'!$K$3:$K$27</c:f>
              <c:numCache>
                <c:formatCode>General</c:formatCode>
                <c:ptCount val="25"/>
                <c:pt idx="0">
                  <c:v>27</c:v>
                </c:pt>
                <c:pt idx="1">
                  <c:v>50</c:v>
                </c:pt>
                <c:pt idx="2">
                  <c:v>43</c:v>
                </c:pt>
                <c:pt idx="3">
                  <c:v>30</c:v>
                </c:pt>
                <c:pt idx="4">
                  <c:v>60</c:v>
                </c:pt>
                <c:pt idx="5">
                  <c:v>120</c:v>
                </c:pt>
                <c:pt idx="6">
                  <c:v>105</c:v>
                </c:pt>
                <c:pt idx="7">
                  <c:v>62</c:v>
                </c:pt>
                <c:pt idx="8">
                  <c:v>57</c:v>
                </c:pt>
                <c:pt idx="9">
                  <c:v>47</c:v>
                </c:pt>
                <c:pt idx="10">
                  <c:v>77</c:v>
                </c:pt>
                <c:pt idx="11">
                  <c:v>39</c:v>
                </c:pt>
                <c:pt idx="12">
                  <c:v>67</c:v>
                </c:pt>
                <c:pt idx="13">
                  <c:v>78</c:v>
                </c:pt>
                <c:pt idx="14">
                  <c:v>99</c:v>
                </c:pt>
                <c:pt idx="15">
                  <c:v>149</c:v>
                </c:pt>
                <c:pt idx="16">
                  <c:v>336</c:v>
                </c:pt>
                <c:pt idx="17">
                  <c:v>586</c:v>
                </c:pt>
                <c:pt idx="18">
                  <c:v>427</c:v>
                </c:pt>
                <c:pt idx="19">
                  <c:v>501</c:v>
                </c:pt>
                <c:pt idx="20">
                  <c:v>540</c:v>
                </c:pt>
                <c:pt idx="21">
                  <c:v>1013</c:v>
                </c:pt>
                <c:pt idx="22">
                  <c:v>1309</c:v>
                </c:pt>
                <c:pt idx="23">
                  <c:v>1313</c:v>
                </c:pt>
                <c:pt idx="24">
                  <c:v>410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'Decade x Offence Category'!$M$1</c:f>
              <c:strCache>
                <c:ptCount val="1"/>
                <c:pt idx="0">
                  <c:v>Violent Theft</c:v>
                </c:pt>
              </c:strCache>
            </c:strRef>
          </c:tx>
          <c:marker>
            <c:symbol val="none"/>
          </c:marker>
          <c:dLbls>
            <c:dLbl>
              <c:idx val="11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'Decade x Offence Category'!$A$3:$A$27</c:f>
              <c:strCache>
                <c:ptCount val="25"/>
                <c:pt idx="0">
                  <c:v>1670s*</c:v>
                </c:pt>
                <c:pt idx="1">
                  <c:v>1680s*</c:v>
                </c:pt>
                <c:pt idx="2">
                  <c:v>1690s*</c:v>
                </c:pt>
                <c:pt idx="3">
                  <c:v>1700s*</c:v>
                </c:pt>
                <c:pt idx="4">
                  <c:v>1710s*</c:v>
                </c:pt>
                <c:pt idx="5">
                  <c:v>1720s</c:v>
                </c:pt>
                <c:pt idx="6">
                  <c:v>1730s</c:v>
                </c:pt>
                <c:pt idx="7">
                  <c:v>1740s</c:v>
                </c:pt>
                <c:pt idx="8">
                  <c:v>1750s</c:v>
                </c:pt>
                <c:pt idx="9">
                  <c:v>1760s</c:v>
                </c:pt>
                <c:pt idx="10">
                  <c:v>1770s</c:v>
                </c:pt>
                <c:pt idx="11">
                  <c:v>1780s</c:v>
                </c:pt>
                <c:pt idx="12">
                  <c:v>1790s</c:v>
                </c:pt>
                <c:pt idx="13">
                  <c:v>1800s</c:v>
                </c:pt>
                <c:pt idx="14">
                  <c:v>1810s</c:v>
                </c:pt>
                <c:pt idx="15">
                  <c:v>1820s</c:v>
                </c:pt>
                <c:pt idx="16">
                  <c:v>1830s</c:v>
                </c:pt>
                <c:pt idx="17">
                  <c:v>1840s</c:v>
                </c:pt>
                <c:pt idx="18">
                  <c:v>1850s</c:v>
                </c:pt>
                <c:pt idx="19">
                  <c:v>1860s</c:v>
                </c:pt>
                <c:pt idx="20">
                  <c:v>1870s</c:v>
                </c:pt>
                <c:pt idx="21">
                  <c:v>1880s</c:v>
                </c:pt>
                <c:pt idx="22">
                  <c:v>1890s</c:v>
                </c:pt>
                <c:pt idx="23">
                  <c:v>1900s</c:v>
                </c:pt>
                <c:pt idx="24">
                  <c:v>1910s*</c:v>
                </c:pt>
              </c:strCache>
            </c:strRef>
          </c:cat>
          <c:val>
            <c:numRef>
              <c:f>'Decade x Offence Category'!$M$3:$M$27</c:f>
              <c:numCache>
                <c:formatCode>General</c:formatCode>
                <c:ptCount val="25"/>
                <c:pt idx="0">
                  <c:v>37</c:v>
                </c:pt>
                <c:pt idx="1">
                  <c:v>131</c:v>
                </c:pt>
                <c:pt idx="2">
                  <c:v>218</c:v>
                </c:pt>
                <c:pt idx="3">
                  <c:v>27</c:v>
                </c:pt>
                <c:pt idx="4">
                  <c:v>183</c:v>
                </c:pt>
                <c:pt idx="5">
                  <c:v>371</c:v>
                </c:pt>
                <c:pt idx="6">
                  <c:v>486</c:v>
                </c:pt>
                <c:pt idx="7">
                  <c:v>437</c:v>
                </c:pt>
                <c:pt idx="8">
                  <c:v>378</c:v>
                </c:pt>
                <c:pt idx="9">
                  <c:v>257</c:v>
                </c:pt>
                <c:pt idx="10">
                  <c:v>660</c:v>
                </c:pt>
                <c:pt idx="11">
                  <c:v>1005</c:v>
                </c:pt>
                <c:pt idx="12">
                  <c:v>486</c:v>
                </c:pt>
                <c:pt idx="13">
                  <c:v>351</c:v>
                </c:pt>
                <c:pt idx="14">
                  <c:v>691</c:v>
                </c:pt>
                <c:pt idx="15">
                  <c:v>674</c:v>
                </c:pt>
                <c:pt idx="16">
                  <c:v>409</c:v>
                </c:pt>
                <c:pt idx="17">
                  <c:v>478</c:v>
                </c:pt>
                <c:pt idx="18">
                  <c:v>566</c:v>
                </c:pt>
                <c:pt idx="19">
                  <c:v>1102</c:v>
                </c:pt>
                <c:pt idx="20">
                  <c:v>785</c:v>
                </c:pt>
                <c:pt idx="21">
                  <c:v>1110</c:v>
                </c:pt>
                <c:pt idx="22">
                  <c:v>894</c:v>
                </c:pt>
                <c:pt idx="23">
                  <c:v>719</c:v>
                </c:pt>
                <c:pt idx="24">
                  <c:v>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243480"/>
        <c:axId val="337238776"/>
      </c:lineChart>
      <c:catAx>
        <c:axId val="337243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7238776"/>
        <c:crosses val="autoZero"/>
        <c:auto val="1"/>
        <c:lblAlgn val="ctr"/>
        <c:lblOffset val="100"/>
        <c:tickLblSkip val="5"/>
        <c:tickMarkSkip val="2"/>
        <c:noMultiLvlLbl val="0"/>
      </c:catAx>
      <c:valAx>
        <c:axId val="337238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243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2295565858009"/>
          <c:y val="0.20546194101974877"/>
          <c:w val="0.14024963001120189"/>
          <c:h val="0.604791975260518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54F2-1F34-4456-92E5-A4B1A1F8CCF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9B361-2B37-4FD3-8AB2-9766BDD45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9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60A3-C27E-489D-92A6-D63A47A5BB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1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2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5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0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2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4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2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1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7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5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68EA-F709-455A-903C-4DA91EC517CA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D903-AD5F-4B0C-9441-C0E1CCF2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engineland.com/when-ocr-goes-bad-googles-ngram-viewer-the-f-word-591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Digital histories workshop 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visualisations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6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600107"/>
              </p:ext>
            </p:extLst>
          </p:nvPr>
        </p:nvGraphicFramePr>
        <p:xfrm>
          <a:off x="1563380" y="1490619"/>
          <a:ext cx="8781092" cy="50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7568" y="188641"/>
            <a:ext cx="971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Visualising text: Old Bailey Online: Offences </a:t>
            </a:r>
            <a:r>
              <a:rPr lang="en-GB" sz="2400" b="1" dirty="0"/>
              <a:t>by crime category, 1674-1913, excluding ‘Theft’ </a:t>
            </a:r>
          </a:p>
          <a:p>
            <a:r>
              <a:rPr lang="en-GB" sz="2400" b="1" dirty="0"/>
              <a:t>and ‘Violent Theft’:  66,469 charges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9937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books </a:t>
            </a:r>
            <a:r>
              <a:rPr lang="en-GB" dirty="0" err="1" smtClean="0"/>
              <a:t>ngram</a:t>
            </a:r>
            <a:r>
              <a:rPr lang="en-GB" dirty="0" smtClean="0"/>
              <a:t> viewer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http://searchengineland.com/when-ocr-goes-bad-googles-ngram-viewer-the-f-word-59181</a:t>
            </a:r>
            <a:endParaRPr lang="en-GB" dirty="0" smtClean="0"/>
          </a:p>
          <a:p>
            <a:r>
              <a:rPr lang="en-GB" b="1" dirty="0" smtClean="0"/>
              <a:t>Counting Words Often Goes Wrong</a:t>
            </a:r>
          </a:p>
          <a:p>
            <a:r>
              <a:rPr lang="en-GB" dirty="0" smtClean="0"/>
              <a:t>Does Google Books get the dates of some books wrong?</a:t>
            </a:r>
          </a:p>
          <a:p>
            <a:r>
              <a:rPr lang="en-GB" dirty="0" smtClean="0"/>
              <a:t>Is the distribution adjusted? IE, if you have more books in a particular year, can that cause some terms to spike?</a:t>
            </a:r>
          </a:p>
          <a:p>
            <a:r>
              <a:rPr lang="en-GB" dirty="0" smtClean="0"/>
              <a:t>Are the books “even” in subject matter? IE, do you have more scientific works scanned in one year than maybe another year?</a:t>
            </a:r>
          </a:p>
          <a:p>
            <a:r>
              <a:rPr lang="en-GB" b="1" dirty="0" smtClean="0"/>
              <a:t>Scanning Isn’t Perfect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29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several questions you want to ask yourself about any visualisation: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interpret it?</a:t>
            </a:r>
          </a:p>
          <a:p>
            <a:r>
              <a:rPr lang="en-GB" dirty="0" smtClean="0"/>
              <a:t>What do the makers aim to do?</a:t>
            </a:r>
          </a:p>
          <a:p>
            <a:r>
              <a:rPr lang="en-GB" dirty="0" smtClean="0"/>
              <a:t>What sources does it use?</a:t>
            </a:r>
          </a:p>
          <a:p>
            <a:r>
              <a:rPr lang="en-GB" dirty="0" smtClean="0"/>
              <a:t>Does it actually add any information?</a:t>
            </a:r>
          </a:p>
          <a:p>
            <a:r>
              <a:rPr lang="en-GB" dirty="0" smtClean="0"/>
              <a:t>Can you manipulate it?</a:t>
            </a:r>
          </a:p>
          <a:p>
            <a:r>
              <a:rPr lang="en-GB" dirty="0" smtClean="0"/>
              <a:t>Is it visually appealing?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07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visualisation: tabular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4863"/>
            <a:ext cx="10083979" cy="5154725"/>
          </a:xfrm>
        </p:spPr>
      </p:pic>
    </p:spTree>
    <p:extLst>
      <p:ext uri="{BB962C8B-B14F-4D97-AF65-F5344CB8AC3E}">
        <p14:creationId xmlns:p14="http://schemas.microsoft.com/office/powerpoint/2010/main" val="63258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visualisation: word cloud of tags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48" y="1336228"/>
            <a:ext cx="8049390" cy="5180482"/>
          </a:xfrm>
        </p:spPr>
      </p:pic>
    </p:spTree>
    <p:extLst>
      <p:ext uri="{BB962C8B-B14F-4D97-AF65-F5344CB8AC3E}">
        <p14:creationId xmlns:p14="http://schemas.microsoft.com/office/powerpoint/2010/main" val="371926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visualisation: connections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0" y="1400622"/>
            <a:ext cx="7672415" cy="5310470"/>
          </a:xfrm>
        </p:spPr>
      </p:pic>
    </p:spTree>
    <p:extLst>
      <p:ext uri="{BB962C8B-B14F-4D97-AF65-F5344CB8AC3E}">
        <p14:creationId xmlns:p14="http://schemas.microsoft.com/office/powerpoint/2010/main" val="323134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visualisation: mapping by density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9" y="1439259"/>
            <a:ext cx="7851169" cy="5306364"/>
          </a:xfrm>
        </p:spPr>
      </p:pic>
    </p:spTree>
    <p:extLst>
      <p:ext uri="{BB962C8B-B14F-4D97-AF65-F5344CB8AC3E}">
        <p14:creationId xmlns:p14="http://schemas.microsoft.com/office/powerpoint/2010/main" val="352681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visualisation – ‘pinning’ photographs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31" y="1452138"/>
            <a:ext cx="5906111" cy="4974420"/>
          </a:xfrm>
        </p:spPr>
      </p:pic>
    </p:spTree>
    <p:extLst>
      <p:ext uri="{BB962C8B-B14F-4D97-AF65-F5344CB8AC3E}">
        <p14:creationId xmlns:p14="http://schemas.microsoft.com/office/powerpoint/2010/main" val="389553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206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Digital histories workshop 5</vt:lpstr>
      <vt:lpstr>PowerPoint Presentation</vt:lpstr>
      <vt:lpstr>Google books ngram viewer</vt:lpstr>
      <vt:lpstr>There are several questions you want to ask yourself about any visualisation:</vt:lpstr>
      <vt:lpstr>Types of visualisation: tabular</vt:lpstr>
      <vt:lpstr>Types of visualisation: word cloud of tags</vt:lpstr>
      <vt:lpstr>Types of visualisation: connections</vt:lpstr>
      <vt:lpstr>Types of visualisation: mapping by density</vt:lpstr>
      <vt:lpstr>Types of visualisation – ‘pinning’ photographs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histories workshop 6</dc:title>
  <dc:creator>Katrina Navickas</dc:creator>
  <cp:lastModifiedBy>Katrina Navickas</cp:lastModifiedBy>
  <cp:revision>6</cp:revision>
  <dcterms:created xsi:type="dcterms:W3CDTF">2014-01-25T11:52:19Z</dcterms:created>
  <dcterms:modified xsi:type="dcterms:W3CDTF">2014-01-25T21:30:47Z</dcterms:modified>
</cp:coreProperties>
</file>