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7" r:id="rId5"/>
    <p:sldId id="268" r:id="rId6"/>
    <p:sldId id="258" r:id="rId7"/>
    <p:sldId id="264" r:id="rId8"/>
    <p:sldId id="262" r:id="rId9"/>
    <p:sldId id="263" r:id="rId10"/>
    <p:sldId id="261"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C82FFF-02B9-41D6-9A7F-7164C04F770E}"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8949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82FFF-02B9-41D6-9A7F-7164C04F770E}"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315850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82FFF-02B9-41D6-9A7F-7164C04F770E}"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363578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82FFF-02B9-41D6-9A7F-7164C04F770E}"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182800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82FFF-02B9-41D6-9A7F-7164C04F770E}" type="datetimeFigureOut">
              <a:rPr lang="en-GB" smtClean="0"/>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404152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C82FFF-02B9-41D6-9A7F-7164C04F770E}"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39741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C82FFF-02B9-41D6-9A7F-7164C04F770E}" type="datetimeFigureOut">
              <a:rPr lang="en-GB" smtClean="0"/>
              <a:t>30/09/2014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152341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C82FFF-02B9-41D6-9A7F-7164C04F770E}" type="datetimeFigureOut">
              <a:rPr lang="en-GB" smtClean="0"/>
              <a:t>30/09/2014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78686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82FFF-02B9-41D6-9A7F-7164C04F770E}" type="datetimeFigureOut">
              <a:rPr lang="en-GB" smtClean="0"/>
              <a:t>30/09/2014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130765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82FFF-02B9-41D6-9A7F-7164C04F770E}"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319732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82FFF-02B9-41D6-9A7F-7164C04F770E}" type="datetimeFigureOut">
              <a:rPr lang="en-GB" smtClean="0"/>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EB617A-6BD4-4FB4-9219-FA6835D1EE86}" type="slidenum">
              <a:rPr lang="en-GB" smtClean="0"/>
              <a:t>‹#›</a:t>
            </a:fld>
            <a:endParaRPr lang="en-GB"/>
          </a:p>
        </p:txBody>
      </p:sp>
    </p:spTree>
    <p:extLst>
      <p:ext uri="{BB962C8B-B14F-4D97-AF65-F5344CB8AC3E}">
        <p14:creationId xmlns:p14="http://schemas.microsoft.com/office/powerpoint/2010/main" val="329550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82FFF-02B9-41D6-9A7F-7164C04F770E}" type="datetimeFigureOut">
              <a:rPr lang="en-GB" smtClean="0"/>
              <a:t>30/09/2014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B617A-6BD4-4FB4-9219-FA6835D1EE86}" type="slidenum">
              <a:rPr lang="en-GB" smtClean="0"/>
              <a:t>‹#›</a:t>
            </a:fld>
            <a:endParaRPr lang="en-GB"/>
          </a:p>
        </p:txBody>
      </p:sp>
    </p:spTree>
    <p:extLst>
      <p:ext uri="{BB962C8B-B14F-4D97-AF65-F5344CB8AC3E}">
        <p14:creationId xmlns:p14="http://schemas.microsoft.com/office/powerpoint/2010/main" val="189326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eograph.org.uk/photo/435703"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dirty="0" smtClean="0"/>
              <a:t>6HUM1012 lecture 7: </a:t>
            </a:r>
            <a:br>
              <a:rPr lang="en-GB" dirty="0" smtClean="0"/>
            </a:br>
            <a:r>
              <a:rPr lang="en-GB" dirty="0" smtClean="0"/>
              <a:t>Chartism</a:t>
            </a:r>
            <a:endParaRPr lang="en-GB" dirty="0"/>
          </a:p>
        </p:txBody>
      </p:sp>
    </p:spTree>
    <p:extLst>
      <p:ext uri="{BB962C8B-B14F-4D97-AF65-F5344CB8AC3E}">
        <p14:creationId xmlns:p14="http://schemas.microsoft.com/office/powerpoint/2010/main" val="94933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2400" b="1" dirty="0"/>
              <a:t>Gareth Stedman Jones, ‘Rethinking Chartism’, in </a:t>
            </a:r>
            <a:r>
              <a:rPr lang="en-GB" sz="2400" b="1" i="1" dirty="0"/>
              <a:t>Languages of Class. Studies in English working class history</a:t>
            </a:r>
            <a:r>
              <a:rPr lang="en-GB" sz="2400" b="1" dirty="0"/>
              <a:t> (1983), </a:t>
            </a:r>
            <a:r>
              <a:rPr lang="en-GB" sz="2400" b="1" dirty="0" smtClean="0"/>
              <a:t>p.168</a:t>
            </a:r>
            <a:endParaRPr lang="en-GB" sz="2400" dirty="0"/>
          </a:p>
        </p:txBody>
      </p:sp>
      <p:sp>
        <p:nvSpPr>
          <p:cNvPr id="3" name="Content Placeholder 2"/>
          <p:cNvSpPr>
            <a:spLocks noGrp="1"/>
          </p:cNvSpPr>
          <p:nvPr>
            <p:ph idx="1"/>
          </p:nvPr>
        </p:nvSpPr>
        <p:spPr>
          <a:xfrm>
            <a:off x="457200" y="1600200"/>
            <a:ext cx="8229600" cy="4997152"/>
          </a:xfrm>
          <a:solidFill>
            <a:schemeClr val="bg1"/>
          </a:solidFill>
        </p:spPr>
        <p:txBody>
          <a:bodyPr>
            <a:normAutofit fontScale="85000" lnSpcReduction="10000"/>
          </a:bodyPr>
          <a:lstStyle/>
          <a:p>
            <a:r>
              <a:rPr lang="en-GB" dirty="0"/>
              <a:t>As a secular phenomenon, Chartism was the last, most prominent and most desperate – though not perhaps the most revolutionary – version of a radical critique of society, which had enjoyed an almost continuous existence since the 1760s and 1770s. The vision which lay behind this critique was of a more or less egalitarian society, populated exclusively by the industrious, and needing minimal government. </a:t>
            </a:r>
            <a:endParaRPr lang="en-GB" dirty="0" smtClean="0"/>
          </a:p>
          <a:p>
            <a:r>
              <a:rPr lang="en-GB" dirty="0" smtClean="0"/>
              <a:t>Political </a:t>
            </a:r>
            <a:r>
              <a:rPr lang="en-GB" dirty="0"/>
              <a:t>power, as Chartists conceived it, in line with eighteenth century radicals, was essentially a negative phenomenon, the freedom from present oppressions and the legal or legislative prevention of their </a:t>
            </a:r>
            <a:r>
              <a:rPr lang="en-GB" dirty="0" smtClean="0"/>
              <a:t>recurrence.</a:t>
            </a:r>
            <a:endParaRPr lang="en-GB" dirty="0"/>
          </a:p>
        </p:txBody>
      </p:sp>
    </p:spTree>
    <p:extLst>
      <p:ext uri="{BB962C8B-B14F-4D97-AF65-F5344CB8AC3E}">
        <p14:creationId xmlns:p14="http://schemas.microsoft.com/office/powerpoint/2010/main" val="408892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debate</a:t>
            </a:r>
            <a:endParaRPr lang="en-GB" dirty="0"/>
          </a:p>
        </p:txBody>
      </p:sp>
      <p:sp>
        <p:nvSpPr>
          <p:cNvPr id="3" name="Content Placeholder 2"/>
          <p:cNvSpPr>
            <a:spLocks noGrp="1"/>
          </p:cNvSpPr>
          <p:nvPr>
            <p:ph idx="1"/>
          </p:nvPr>
        </p:nvSpPr>
        <p:spPr>
          <a:xfrm>
            <a:off x="457200" y="1600201"/>
            <a:ext cx="8229600" cy="1180728"/>
          </a:xfrm>
          <a:solidFill>
            <a:schemeClr val="bg1"/>
          </a:solidFill>
        </p:spPr>
        <p:txBody>
          <a:bodyPr/>
          <a:lstStyle/>
          <a:p>
            <a:r>
              <a:rPr lang="en-GB" dirty="0" smtClean="0"/>
              <a:t>Chartism did not succeed because </a:t>
            </a:r>
            <a:r>
              <a:rPr lang="en-GB" dirty="0" smtClean="0"/>
              <a:t>the movement </a:t>
            </a:r>
            <a:r>
              <a:rPr lang="en-GB" dirty="0" smtClean="0"/>
              <a:t>had too many aims and tactics. </a:t>
            </a:r>
            <a:endParaRPr lang="en-GB" dirty="0"/>
          </a:p>
        </p:txBody>
      </p:sp>
    </p:spTree>
    <p:extLst>
      <p:ext uri="{BB962C8B-B14F-4D97-AF65-F5344CB8AC3E}">
        <p14:creationId xmlns:p14="http://schemas.microsoft.com/office/powerpoint/2010/main" val="289900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er.jpg"/>
          <p:cNvPicPr>
            <a:picLocks noGrp="1" noChangeAspect="1"/>
          </p:cNvPicPr>
          <p:nvPr>
            <p:ph idx="1"/>
          </p:nvPr>
        </p:nvPicPr>
        <p:blipFill>
          <a:blip r:embed="rId2" cstate="print"/>
          <a:stretch>
            <a:fillRect/>
          </a:stretch>
        </p:blipFill>
        <p:spPr>
          <a:xfrm>
            <a:off x="179512" y="1124744"/>
            <a:ext cx="4104456" cy="4402962"/>
          </a:xfrm>
        </p:spPr>
      </p:pic>
      <p:pic>
        <p:nvPicPr>
          <p:cNvPr id="7" name="Picture 6" descr="159peoplescharterbig.jpg"/>
          <p:cNvPicPr>
            <a:picLocks noChangeAspect="1"/>
          </p:cNvPicPr>
          <p:nvPr/>
        </p:nvPicPr>
        <p:blipFill>
          <a:blip r:embed="rId3" cstate="print"/>
          <a:stretch>
            <a:fillRect/>
          </a:stretch>
        </p:blipFill>
        <p:spPr>
          <a:xfrm>
            <a:off x="4355976" y="1340768"/>
            <a:ext cx="4620514" cy="3600400"/>
          </a:xfrm>
          <a:prstGeom prst="rect">
            <a:avLst/>
          </a:prstGeom>
        </p:spPr>
      </p:pic>
      <p:sp>
        <p:nvSpPr>
          <p:cNvPr id="8" name="TextBox 7"/>
          <p:cNvSpPr txBox="1"/>
          <p:nvPr/>
        </p:nvSpPr>
        <p:spPr>
          <a:xfrm>
            <a:off x="539552" y="6165304"/>
            <a:ext cx="8111195" cy="369332"/>
          </a:xfrm>
          <a:prstGeom prst="rect">
            <a:avLst/>
          </a:prstGeom>
          <a:noFill/>
        </p:spPr>
        <p:txBody>
          <a:bodyPr wrap="none" rtlCol="0">
            <a:spAutoFit/>
          </a:bodyPr>
          <a:lstStyle/>
          <a:p>
            <a:r>
              <a:rPr lang="en-GB" dirty="0" smtClean="0"/>
              <a:t>http://www.bl.uk/onlinegallery/takingliberties/staritems/159peoplescharterpic.html</a:t>
            </a:r>
            <a:endParaRPr lang="en-GB" dirty="0"/>
          </a:p>
        </p:txBody>
      </p:sp>
      <p:sp>
        <p:nvSpPr>
          <p:cNvPr id="5" name="TextBox 4"/>
          <p:cNvSpPr txBox="1"/>
          <p:nvPr/>
        </p:nvSpPr>
        <p:spPr>
          <a:xfrm>
            <a:off x="1043608" y="476672"/>
            <a:ext cx="6624736" cy="523220"/>
          </a:xfrm>
          <a:prstGeom prst="rect">
            <a:avLst/>
          </a:prstGeom>
          <a:noFill/>
        </p:spPr>
        <p:txBody>
          <a:bodyPr wrap="square" rtlCol="0">
            <a:spAutoFit/>
          </a:bodyPr>
          <a:lstStyle/>
          <a:p>
            <a:r>
              <a:rPr lang="en-GB" sz="2800" dirty="0" smtClean="0"/>
              <a:t>The People’s Charter, 1838</a:t>
            </a:r>
            <a:endParaRPr lang="en-GB" sz="2800" dirty="0"/>
          </a:p>
        </p:txBody>
      </p:sp>
    </p:spTree>
    <p:extLst>
      <p:ext uri="{BB962C8B-B14F-4D97-AF65-F5344CB8AC3E}">
        <p14:creationId xmlns:p14="http://schemas.microsoft.com/office/powerpoint/2010/main" val="22157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Chartist leaders</a:t>
            </a:r>
            <a:endParaRPr lang="en-GB" dirty="0"/>
          </a:p>
        </p:txBody>
      </p:sp>
      <p:pic>
        <p:nvPicPr>
          <p:cNvPr id="4" name="Picture 3" descr="192px-Feargus_oconnor.jpg"/>
          <p:cNvPicPr>
            <a:picLocks noChangeAspect="1"/>
          </p:cNvPicPr>
          <p:nvPr/>
        </p:nvPicPr>
        <p:blipFill>
          <a:blip r:embed="rId2" cstate="print"/>
          <a:stretch>
            <a:fillRect/>
          </a:stretch>
        </p:blipFill>
        <p:spPr>
          <a:xfrm>
            <a:off x="683568" y="1700808"/>
            <a:ext cx="2438400" cy="3403600"/>
          </a:xfrm>
          <a:prstGeom prst="rect">
            <a:avLst/>
          </a:prstGeom>
        </p:spPr>
      </p:pic>
      <p:sp>
        <p:nvSpPr>
          <p:cNvPr id="5" name="TextBox 4"/>
          <p:cNvSpPr txBox="1"/>
          <p:nvPr/>
        </p:nvSpPr>
        <p:spPr>
          <a:xfrm>
            <a:off x="251520" y="5229200"/>
            <a:ext cx="3058786" cy="369332"/>
          </a:xfrm>
          <a:prstGeom prst="rect">
            <a:avLst/>
          </a:prstGeom>
          <a:solidFill>
            <a:schemeClr val="bg1"/>
          </a:solidFill>
        </p:spPr>
        <p:txBody>
          <a:bodyPr wrap="none" rtlCol="0">
            <a:spAutoFit/>
          </a:bodyPr>
          <a:lstStyle/>
          <a:p>
            <a:r>
              <a:rPr lang="en-GB" dirty="0" err="1" smtClean="0"/>
              <a:t>Feargus</a:t>
            </a:r>
            <a:r>
              <a:rPr lang="en-GB" dirty="0" smtClean="0"/>
              <a:t> O’Connor (1794-1855)</a:t>
            </a:r>
            <a:endParaRPr lang="en-GB" dirty="0"/>
          </a:p>
        </p:txBody>
      </p:sp>
      <p:pic>
        <p:nvPicPr>
          <p:cNvPr id="6" name="Picture 5" descr="454px-WilliamLovettYoung.jpg"/>
          <p:cNvPicPr>
            <a:picLocks noChangeAspect="1"/>
          </p:cNvPicPr>
          <p:nvPr/>
        </p:nvPicPr>
        <p:blipFill>
          <a:blip r:embed="rId3" cstate="print"/>
          <a:stretch>
            <a:fillRect/>
          </a:stretch>
        </p:blipFill>
        <p:spPr>
          <a:xfrm>
            <a:off x="3491880" y="1700807"/>
            <a:ext cx="2736304" cy="3616261"/>
          </a:xfrm>
          <a:prstGeom prst="rect">
            <a:avLst/>
          </a:prstGeom>
        </p:spPr>
      </p:pic>
      <p:sp>
        <p:nvSpPr>
          <p:cNvPr id="7" name="TextBox 6"/>
          <p:cNvSpPr txBox="1"/>
          <p:nvPr/>
        </p:nvSpPr>
        <p:spPr>
          <a:xfrm>
            <a:off x="3491880" y="5373216"/>
            <a:ext cx="2735301" cy="369332"/>
          </a:xfrm>
          <a:prstGeom prst="rect">
            <a:avLst/>
          </a:prstGeom>
          <a:solidFill>
            <a:schemeClr val="bg1"/>
          </a:solidFill>
        </p:spPr>
        <p:txBody>
          <a:bodyPr wrap="none" rtlCol="0">
            <a:spAutoFit/>
          </a:bodyPr>
          <a:lstStyle/>
          <a:p>
            <a:r>
              <a:rPr lang="en-GB" dirty="0" smtClean="0"/>
              <a:t>William Lovett (1800-1877)</a:t>
            </a:r>
            <a:endParaRPr lang="en-GB" dirty="0"/>
          </a:p>
        </p:txBody>
      </p:sp>
      <p:pic>
        <p:nvPicPr>
          <p:cNvPr id="8" name="Picture 7" descr="james-bronterre-obrien.jpg"/>
          <p:cNvPicPr>
            <a:picLocks noChangeAspect="1"/>
          </p:cNvPicPr>
          <p:nvPr/>
        </p:nvPicPr>
        <p:blipFill>
          <a:blip r:embed="rId4" cstate="print"/>
          <a:stretch>
            <a:fillRect/>
          </a:stretch>
        </p:blipFill>
        <p:spPr>
          <a:xfrm>
            <a:off x="6444208" y="1772816"/>
            <a:ext cx="2376264" cy="3168352"/>
          </a:xfrm>
          <a:prstGeom prst="rect">
            <a:avLst/>
          </a:prstGeom>
        </p:spPr>
      </p:pic>
      <p:sp>
        <p:nvSpPr>
          <p:cNvPr id="9" name="TextBox 8"/>
          <p:cNvSpPr txBox="1"/>
          <p:nvPr/>
        </p:nvSpPr>
        <p:spPr>
          <a:xfrm>
            <a:off x="6516216" y="5085184"/>
            <a:ext cx="2529475" cy="646331"/>
          </a:xfrm>
          <a:prstGeom prst="rect">
            <a:avLst/>
          </a:prstGeom>
          <a:solidFill>
            <a:schemeClr val="bg1"/>
          </a:solidFill>
        </p:spPr>
        <p:txBody>
          <a:bodyPr wrap="none" rtlCol="0">
            <a:spAutoFit/>
          </a:bodyPr>
          <a:lstStyle/>
          <a:p>
            <a:r>
              <a:rPr lang="en-GB" dirty="0" smtClean="0"/>
              <a:t>James </a:t>
            </a:r>
            <a:r>
              <a:rPr lang="en-GB" dirty="0" err="1" smtClean="0"/>
              <a:t>Bronterre</a:t>
            </a:r>
            <a:r>
              <a:rPr lang="en-GB" dirty="0" smtClean="0"/>
              <a:t> O’Brien </a:t>
            </a:r>
          </a:p>
          <a:p>
            <a:r>
              <a:rPr lang="en-GB" dirty="0" smtClean="0"/>
              <a:t>(1805-1864)</a:t>
            </a:r>
            <a:endParaRPr lang="en-GB" dirty="0"/>
          </a:p>
        </p:txBody>
      </p:sp>
    </p:spTree>
    <p:extLst>
      <p:ext uri="{BB962C8B-B14F-4D97-AF65-F5344CB8AC3E}">
        <p14:creationId xmlns:p14="http://schemas.microsoft.com/office/powerpoint/2010/main" val="388088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1445"/>
            <a:ext cx="8229600" cy="1143000"/>
          </a:xfrm>
        </p:spPr>
        <p:txBody>
          <a:bodyPr>
            <a:normAutofit fontScale="90000"/>
          </a:bodyPr>
          <a:lstStyle/>
          <a:p>
            <a:r>
              <a:rPr lang="en-GB" dirty="0" smtClean="0"/>
              <a:t>Posters for Chartist meetings, 1846-8</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08720"/>
            <a:ext cx="5040560" cy="378042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670372"/>
            <a:ext cx="4250170" cy="3187627"/>
          </a:xfrm>
          <a:prstGeom prst="rect">
            <a:avLst/>
          </a:prstGeom>
        </p:spPr>
      </p:pic>
    </p:spTree>
    <p:extLst>
      <p:ext uri="{BB962C8B-B14F-4D97-AF65-F5344CB8AC3E}">
        <p14:creationId xmlns:p14="http://schemas.microsoft.com/office/powerpoint/2010/main" val="141657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Kennington Common, 10 April 1848</a:t>
            </a:r>
            <a:endParaRPr lang="en-GB" dirty="0"/>
          </a:p>
        </p:txBody>
      </p:sp>
      <p:pic>
        <p:nvPicPr>
          <p:cNvPr id="4" name="Content Placeholder 3" descr="800px-Chartist_meeting,_Kennington_Common.jpg"/>
          <p:cNvPicPr>
            <a:picLocks noGrp="1" noChangeAspect="1"/>
          </p:cNvPicPr>
          <p:nvPr>
            <p:ph idx="1"/>
          </p:nvPr>
        </p:nvPicPr>
        <p:blipFill>
          <a:blip r:embed="rId2" cstate="print"/>
          <a:stretch>
            <a:fillRect/>
          </a:stretch>
        </p:blipFill>
        <p:spPr>
          <a:xfrm>
            <a:off x="683568" y="980728"/>
            <a:ext cx="7848872" cy="5621755"/>
          </a:xfrm>
        </p:spPr>
      </p:pic>
      <p:pic>
        <p:nvPicPr>
          <p:cNvPr id="5" name="Picture 4" descr="493px-Chartist_Demonstration.jpg"/>
          <p:cNvPicPr>
            <a:picLocks noChangeAspect="1"/>
          </p:cNvPicPr>
          <p:nvPr/>
        </p:nvPicPr>
        <p:blipFill>
          <a:blip r:embed="rId3" cstate="print"/>
          <a:stretch>
            <a:fillRect/>
          </a:stretch>
        </p:blipFill>
        <p:spPr>
          <a:xfrm>
            <a:off x="0" y="980728"/>
            <a:ext cx="4695825" cy="5705475"/>
          </a:xfrm>
          <a:prstGeom prst="rect">
            <a:avLst/>
          </a:prstGeom>
        </p:spPr>
      </p:pic>
    </p:spTree>
    <p:extLst>
      <p:ext uri="{BB962C8B-B14F-4D97-AF65-F5344CB8AC3E}">
        <p14:creationId xmlns:p14="http://schemas.microsoft.com/office/powerpoint/2010/main" val="6409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68152"/>
          </a:xfrm>
          <a:solidFill>
            <a:schemeClr val="bg1"/>
          </a:solidFill>
        </p:spPr>
        <p:txBody>
          <a:bodyPr>
            <a:noAutofit/>
          </a:bodyPr>
          <a:lstStyle/>
          <a:p>
            <a:r>
              <a:rPr lang="en-GB" sz="3200" dirty="0" smtClean="0">
                <a:solidFill>
                  <a:schemeClr val="tx2"/>
                </a:solidFill>
              </a:rPr>
              <a:t>Joseph </a:t>
            </a:r>
            <a:r>
              <a:rPr lang="en-GB" sz="3200" dirty="0" err="1" smtClean="0">
                <a:solidFill>
                  <a:schemeClr val="tx2"/>
                </a:solidFill>
              </a:rPr>
              <a:t>Rayner</a:t>
            </a:r>
            <a:r>
              <a:rPr lang="en-GB" sz="3200" dirty="0" smtClean="0">
                <a:solidFill>
                  <a:schemeClr val="tx2"/>
                </a:solidFill>
              </a:rPr>
              <a:t> Stephens, speech at </a:t>
            </a:r>
            <a:r>
              <a:rPr lang="en-GB" sz="3200" dirty="0" err="1" smtClean="0">
                <a:solidFill>
                  <a:schemeClr val="tx2"/>
                </a:solidFill>
              </a:rPr>
              <a:t>Kersal</a:t>
            </a:r>
            <a:r>
              <a:rPr lang="en-GB" sz="3200" dirty="0" smtClean="0">
                <a:solidFill>
                  <a:schemeClr val="tx2"/>
                </a:solidFill>
              </a:rPr>
              <a:t> Moor ‘monster meeting’, Manchester, 24 September 1838</a:t>
            </a:r>
            <a:endParaRPr lang="en-GB" sz="3200" dirty="0">
              <a:solidFill>
                <a:schemeClr val="tx2"/>
              </a:solidFill>
            </a:endParaRPr>
          </a:p>
        </p:txBody>
      </p:sp>
      <p:sp>
        <p:nvSpPr>
          <p:cNvPr id="3" name="Content Placeholder 2"/>
          <p:cNvSpPr>
            <a:spLocks noGrp="1"/>
          </p:cNvSpPr>
          <p:nvPr>
            <p:ph idx="1"/>
          </p:nvPr>
        </p:nvSpPr>
        <p:spPr>
          <a:xfrm>
            <a:off x="457200" y="1600200"/>
            <a:ext cx="8229600" cy="4925291"/>
          </a:xfrm>
          <a:solidFill>
            <a:schemeClr val="bg1"/>
          </a:solidFill>
        </p:spPr>
        <p:txBody>
          <a:bodyPr>
            <a:normAutofit fontScale="92500" lnSpcReduction="20000"/>
          </a:bodyPr>
          <a:lstStyle/>
          <a:p>
            <a:pPr>
              <a:buNone/>
            </a:pPr>
            <a:r>
              <a:rPr lang="en-GB" dirty="0" smtClean="0"/>
              <a:t>	‘This question of Universal Suffrage was a knife and fork question... and if any man asked him what he meant by Universal Suffrage, he would answer, that every working man in the land had a right to have a good coat to his back, a comfortable abode in which to shelter himself and his family, a good dinner upon his table, and no more work than was necessary for keeping him in health, and as much wages for that work as would keep him in plenty, and afford him the enjoyment of all the blessings of life which a reasonable man could desire. (Tremendous cheers).</a:t>
            </a:r>
          </a:p>
        </p:txBody>
      </p:sp>
    </p:spTree>
    <p:extLst>
      <p:ext uri="{BB962C8B-B14F-4D97-AF65-F5344CB8AC3E}">
        <p14:creationId xmlns:p14="http://schemas.microsoft.com/office/powerpoint/2010/main" val="1739622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Malcolm Chase, </a:t>
            </a:r>
            <a:r>
              <a:rPr lang="en-GB" i="1" dirty="0" smtClean="0"/>
              <a:t>Chartism: a New History, </a:t>
            </a:r>
            <a:r>
              <a:rPr lang="en-GB" dirty="0" smtClean="0"/>
              <a:t>p. 10</a:t>
            </a:r>
            <a:endParaRPr lang="en-GB" dirty="0"/>
          </a:p>
        </p:txBody>
      </p:sp>
      <p:sp>
        <p:nvSpPr>
          <p:cNvPr id="3" name="Content Placeholder 2"/>
          <p:cNvSpPr>
            <a:spLocks noGrp="1"/>
          </p:cNvSpPr>
          <p:nvPr>
            <p:ph idx="1"/>
          </p:nvPr>
        </p:nvSpPr>
        <p:spPr>
          <a:solidFill>
            <a:schemeClr val="bg1"/>
          </a:solidFill>
        </p:spPr>
        <p:txBody>
          <a:bodyPr/>
          <a:lstStyle/>
          <a:p>
            <a:r>
              <a:rPr lang="en-GB" dirty="0" smtClean="0"/>
              <a:t>Hunger however does not readily translate into a sustained political movement, supported by a dedicated press and its own professional agents and lecturers, and for the most part distinguished by self-restraint and discipline. Yet this is exactly what Chartism was.</a:t>
            </a:r>
            <a:endParaRPr lang="en-GB" dirty="0"/>
          </a:p>
        </p:txBody>
      </p:sp>
    </p:spTree>
    <p:extLst>
      <p:ext uri="{BB962C8B-B14F-4D97-AF65-F5344CB8AC3E}">
        <p14:creationId xmlns:p14="http://schemas.microsoft.com/office/powerpoint/2010/main" val="218860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connorvillelarge.jpg"/>
          <p:cNvPicPr>
            <a:picLocks noGrp="1" noChangeAspect="1"/>
          </p:cNvPicPr>
          <p:nvPr>
            <p:ph idx="1"/>
          </p:nvPr>
        </p:nvPicPr>
        <p:blipFill>
          <a:blip r:embed="rId2" cstate="print"/>
          <a:stretch>
            <a:fillRect/>
          </a:stretch>
        </p:blipFill>
        <p:spPr>
          <a:xfrm>
            <a:off x="2195736" y="59483"/>
            <a:ext cx="4680520" cy="6537869"/>
          </a:xfrm>
        </p:spPr>
      </p:pic>
      <p:sp>
        <p:nvSpPr>
          <p:cNvPr id="5" name="TextBox 4"/>
          <p:cNvSpPr txBox="1"/>
          <p:nvPr/>
        </p:nvSpPr>
        <p:spPr>
          <a:xfrm>
            <a:off x="395536" y="6550223"/>
            <a:ext cx="6116996" cy="307777"/>
          </a:xfrm>
          <a:prstGeom prst="rect">
            <a:avLst/>
          </a:prstGeom>
          <a:noFill/>
        </p:spPr>
        <p:txBody>
          <a:bodyPr wrap="none" rtlCol="0">
            <a:spAutoFit/>
          </a:bodyPr>
          <a:lstStyle/>
          <a:p>
            <a:r>
              <a:rPr lang="en-GB" sz="1400" dirty="0" smtClean="0"/>
              <a:t>http://www.bl.uk/learning/artimages/maphist/wealth/oconnorville/chartist.html</a:t>
            </a:r>
            <a:endParaRPr lang="en-GB" sz="1400" dirty="0"/>
          </a:p>
        </p:txBody>
      </p:sp>
    </p:spTree>
    <p:extLst>
      <p:ext uri="{BB962C8B-B14F-4D97-AF65-F5344CB8AC3E}">
        <p14:creationId xmlns:p14="http://schemas.microsoft.com/office/powerpoint/2010/main" val="357080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smtClean="0"/>
              <a:t>Chartist Land Plan: </a:t>
            </a:r>
            <a:r>
              <a:rPr lang="en-GB" dirty="0" err="1" smtClean="0"/>
              <a:t>O’Connorville</a:t>
            </a:r>
            <a:r>
              <a:rPr lang="en-GB" dirty="0" smtClean="0"/>
              <a:t>, </a:t>
            </a:r>
            <a:r>
              <a:rPr lang="en-GB" dirty="0" err="1" smtClean="0"/>
              <a:t>Heronsgate</a:t>
            </a:r>
            <a:r>
              <a:rPr lang="en-GB" dirty="0" smtClean="0"/>
              <a:t>, </a:t>
            </a:r>
            <a:r>
              <a:rPr lang="en-GB" dirty="0" err="1" smtClean="0"/>
              <a:t>Herts</a:t>
            </a:r>
            <a:r>
              <a:rPr lang="en-GB" dirty="0" smtClean="0"/>
              <a:t> (1847-1857)</a:t>
            </a:r>
            <a:endParaRPr lang="en-GB" dirty="0"/>
          </a:p>
        </p:txBody>
      </p:sp>
      <p:pic>
        <p:nvPicPr>
          <p:cNvPr id="4" name="Picture 3" descr="O'Connorville.JPG"/>
          <p:cNvPicPr>
            <a:picLocks noChangeAspect="1"/>
          </p:cNvPicPr>
          <p:nvPr/>
        </p:nvPicPr>
        <p:blipFill>
          <a:blip r:embed="rId2" cstate="print"/>
          <a:stretch>
            <a:fillRect/>
          </a:stretch>
        </p:blipFill>
        <p:spPr>
          <a:xfrm>
            <a:off x="5076055" y="1484784"/>
            <a:ext cx="3590427" cy="3240360"/>
          </a:xfrm>
          <a:prstGeom prst="rect">
            <a:avLst/>
          </a:prstGeom>
        </p:spPr>
      </p:pic>
      <p:sp>
        <p:nvSpPr>
          <p:cNvPr id="5" name="TextBox 4"/>
          <p:cNvSpPr txBox="1"/>
          <p:nvPr/>
        </p:nvSpPr>
        <p:spPr>
          <a:xfrm>
            <a:off x="2555776" y="5373216"/>
            <a:ext cx="4337406" cy="369332"/>
          </a:xfrm>
          <a:prstGeom prst="rect">
            <a:avLst/>
          </a:prstGeom>
          <a:noFill/>
        </p:spPr>
        <p:txBody>
          <a:bodyPr wrap="none" rtlCol="0">
            <a:spAutoFit/>
          </a:bodyPr>
          <a:lstStyle/>
          <a:p>
            <a:r>
              <a:rPr lang="en-GB" dirty="0" smtClean="0">
                <a:hlinkClick r:id="rId3"/>
              </a:rPr>
              <a:t>http://www.geograph.org.uk/photo/435703</a:t>
            </a:r>
            <a:endParaRPr lang="en-GB" dirty="0"/>
          </a:p>
        </p:txBody>
      </p:sp>
      <p:pic>
        <p:nvPicPr>
          <p:cNvPr id="6" name="Picture 5" descr="villagehall.jpg"/>
          <p:cNvPicPr>
            <a:picLocks noChangeAspect="1"/>
          </p:cNvPicPr>
          <p:nvPr/>
        </p:nvPicPr>
        <p:blipFill>
          <a:blip r:embed="rId4" cstate="print"/>
          <a:stretch>
            <a:fillRect/>
          </a:stretch>
        </p:blipFill>
        <p:spPr>
          <a:xfrm>
            <a:off x="251520" y="1628800"/>
            <a:ext cx="4378632" cy="2880320"/>
          </a:xfrm>
          <a:prstGeom prst="rect">
            <a:avLst/>
          </a:prstGeom>
        </p:spPr>
      </p:pic>
    </p:spTree>
    <p:extLst>
      <p:ext uri="{BB962C8B-B14F-4D97-AF65-F5344CB8AC3E}">
        <p14:creationId xmlns:p14="http://schemas.microsoft.com/office/powerpoint/2010/main" val="1073695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279</Words>
  <Application>Microsoft Office PowerPoint</Application>
  <PresentationFormat>On-screen Show (4:3)</PresentationFormat>
  <Paragraphs>22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6HUM1012 lecture 7:  Chartism</vt:lpstr>
      <vt:lpstr>PowerPoint Presentation</vt:lpstr>
      <vt:lpstr>Some Chartist leaders</vt:lpstr>
      <vt:lpstr>Posters for Chartist meetings, 1846-8</vt:lpstr>
      <vt:lpstr>Kennington Common, 10 April 1848</vt:lpstr>
      <vt:lpstr>Joseph Rayner Stephens, speech at Kersal Moor ‘monster meeting’, Manchester, 24 September 1838</vt:lpstr>
      <vt:lpstr>Malcolm Chase, Chartism: a New History, p. 10</vt:lpstr>
      <vt:lpstr>PowerPoint Presentation</vt:lpstr>
      <vt:lpstr>Chartist Land Plan: O’Connorville, Heronsgate, Herts (1847-1857)</vt:lpstr>
      <vt:lpstr>Gareth Stedman Jones, ‘Rethinking Chartism’, in Languages of Class. Studies in English working class history (1983), p.168</vt:lpstr>
      <vt:lpstr>debate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6: Chartism</dc:title>
  <dc:creator>Katrina Navickas</dc:creator>
  <cp:lastModifiedBy>Katrina Navickas</cp:lastModifiedBy>
  <cp:revision>3</cp:revision>
  <dcterms:created xsi:type="dcterms:W3CDTF">2013-03-01T11:02:53Z</dcterms:created>
  <dcterms:modified xsi:type="dcterms:W3CDTF">2014-09-30T09:46:49Z</dcterms:modified>
</cp:coreProperties>
</file>