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697D-AAA5-4CDF-BDAA-7F6CC3BAACD7}" type="datetimeFigureOut">
              <a:rPr lang="en-GB" smtClean="0"/>
              <a:t>25/10/2011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6072-17EA-4B51-936B-7EF76813E8B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6HUM1012 Protest, Riot, Reform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Lecture 6: Trade Unions and Combinations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 strove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b="1" dirty="0" smtClean="0"/>
              <a:t>Defend interests of skilled male workers: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Against women and children </a:t>
            </a:r>
            <a:r>
              <a:rPr lang="en-GB" dirty="0" smtClean="0"/>
              <a:t>(unskilled casual labour)</a:t>
            </a:r>
          </a:p>
          <a:p>
            <a:pPr marL="514350" indent="-514350">
              <a:buAutoNum type="arabicPeriod"/>
            </a:pPr>
            <a:r>
              <a:rPr lang="en-GB" b="1" dirty="0" smtClean="0"/>
              <a:t>Against laissez-faire free-trade capitalism </a:t>
            </a:r>
            <a:r>
              <a:rPr lang="en-GB" dirty="0" smtClean="0"/>
              <a:t>(repeal of wage-fixing legislation and apprenticeship clauses; deterioration in working conditions; introduction of machinery)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unions, c.1780-1850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b="1" dirty="0" smtClean="0"/>
              <a:t>Not nationally organised </a:t>
            </a:r>
            <a:r>
              <a:rPr lang="en-GB" dirty="0" smtClean="0"/>
              <a:t>– no long-term national executive committees – locally or regionally based</a:t>
            </a:r>
          </a:p>
          <a:p>
            <a:r>
              <a:rPr lang="en-GB" b="1" dirty="0" smtClean="0"/>
              <a:t>Not the only means of working-class organisation </a:t>
            </a:r>
            <a:r>
              <a:rPr lang="en-GB" dirty="0" smtClean="0"/>
              <a:t>– importance of apolitical friendly societies and other forms of action</a:t>
            </a:r>
          </a:p>
          <a:p>
            <a:r>
              <a:rPr lang="en-GB" b="1" dirty="0" smtClean="0"/>
              <a:t>Not every worker</a:t>
            </a:r>
            <a:r>
              <a:rPr lang="en-GB" dirty="0" smtClean="0"/>
              <a:t> was active in trade unionism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Context and key 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2400" dirty="0" smtClean="0"/>
              <a:t>Regional nature of industrialisation</a:t>
            </a:r>
          </a:p>
          <a:p>
            <a:r>
              <a:rPr lang="en-GB" sz="2400" dirty="0" smtClean="0"/>
              <a:t>1799 and 1800 Combination Acts</a:t>
            </a:r>
          </a:p>
          <a:p>
            <a:r>
              <a:rPr lang="en-GB" sz="2400" dirty="0" smtClean="0"/>
              <a:t>Cotton Arbitration Act 1800</a:t>
            </a:r>
          </a:p>
          <a:p>
            <a:r>
              <a:rPr lang="en-GB" sz="2400" dirty="0" smtClean="0"/>
              <a:t>1812 Frame Breakers’ Act</a:t>
            </a:r>
          </a:p>
          <a:p>
            <a:r>
              <a:rPr lang="en-GB" sz="2400" dirty="0" smtClean="0"/>
              <a:t>1813-14 – wage fixing legislation and the 1563 (Elizabethan) Statute of Artificers repealed</a:t>
            </a:r>
          </a:p>
          <a:p>
            <a:r>
              <a:rPr lang="en-GB" sz="2400" dirty="0" smtClean="0"/>
              <a:t>1823 – Master and Servant Act</a:t>
            </a:r>
          </a:p>
          <a:p>
            <a:r>
              <a:rPr lang="en-GB" sz="2400" dirty="0" smtClean="0"/>
              <a:t>1824-5 – Combination Acts repealed</a:t>
            </a:r>
          </a:p>
          <a:p>
            <a:r>
              <a:rPr lang="en-GB" sz="2400" dirty="0" smtClean="0"/>
              <a:t>1834 – Grand National Consolidated Trades Union formed</a:t>
            </a:r>
          </a:p>
          <a:p>
            <a:r>
              <a:rPr lang="en-GB" sz="2400" dirty="0" smtClean="0"/>
              <a:t>24 February 1834 – </a:t>
            </a:r>
            <a:r>
              <a:rPr lang="en-GB" sz="2400" dirty="0" err="1" smtClean="0"/>
              <a:t>Tolpuddle</a:t>
            </a:r>
            <a:r>
              <a:rPr lang="en-GB" sz="2400" dirty="0" smtClean="0"/>
              <a:t> ‘martyrs’ arrested</a:t>
            </a:r>
          </a:p>
          <a:p>
            <a:r>
              <a:rPr lang="en-GB" sz="2400" dirty="0" smtClean="0"/>
              <a:t>24 March 1834 – Grand Meeting of the Working Classes</a:t>
            </a:r>
          </a:p>
          <a:p>
            <a:r>
              <a:rPr lang="en-GB" sz="2400" dirty="0" smtClean="0"/>
              <a:t>21 April 1834 – Copenhagen Fields demonstration</a:t>
            </a:r>
          </a:p>
          <a:p>
            <a:r>
              <a:rPr lang="en-GB" sz="2400" dirty="0" smtClean="0"/>
              <a:t>August 1842 – General Strike; ‘plug plots’</a:t>
            </a:r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Tolpuddle</a:t>
            </a:r>
            <a:r>
              <a:rPr lang="en-GB" dirty="0" smtClean="0"/>
              <a:t> Martyrs 1834</a:t>
            </a:r>
            <a:endParaRPr lang="en-GB" dirty="0"/>
          </a:p>
        </p:txBody>
      </p:sp>
      <p:pic>
        <p:nvPicPr>
          <p:cNvPr id="4" name="Picture 3" descr="tolpu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08720"/>
            <a:ext cx="5320591" cy="2016224"/>
          </a:xfrm>
          <a:prstGeom prst="rect">
            <a:avLst/>
          </a:prstGeom>
        </p:spPr>
      </p:pic>
      <p:pic>
        <p:nvPicPr>
          <p:cNvPr id="5" name="Picture 4" descr="tolpuddle-dorset-rail-rmt-copenhag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836712"/>
            <a:ext cx="3048000" cy="2276475"/>
          </a:xfrm>
          <a:prstGeom prst="rect">
            <a:avLst/>
          </a:prstGeom>
        </p:spPr>
      </p:pic>
      <p:pic>
        <p:nvPicPr>
          <p:cNvPr id="6" name="Picture 5" descr="tolpuddle-martyrs-kings-cross-march-copenhag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01008"/>
            <a:ext cx="3960440" cy="33135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3068960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Copenhagen Fields demonstration, 21 April 1834</a:t>
            </a:r>
            <a:endParaRPr lang="en-GB" dirty="0"/>
          </a:p>
        </p:txBody>
      </p:sp>
      <p:pic>
        <p:nvPicPr>
          <p:cNvPr id="8" name="Picture 7" descr="martyrs-famili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3429000"/>
            <a:ext cx="4464496" cy="33483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4208" y="3140968"/>
            <a:ext cx="23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Tolpuddle</a:t>
            </a:r>
            <a:r>
              <a:rPr lang="en-GB" dirty="0" smtClean="0"/>
              <a:t> festival 2009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Strike or the ‘Plug Plots’ August 1842</a:t>
            </a:r>
            <a:endParaRPr lang="en-GB" dirty="0"/>
          </a:p>
        </p:txBody>
      </p:sp>
      <p:pic>
        <p:nvPicPr>
          <p:cNvPr id="5" name="Picture 4" descr="procla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3456384" cy="5217183"/>
          </a:xfrm>
          <a:prstGeom prst="rect">
            <a:avLst/>
          </a:prstGeom>
        </p:spPr>
      </p:pic>
      <p:pic>
        <p:nvPicPr>
          <p:cNvPr id="6" name="Picture 5" descr="stalystatio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628800"/>
            <a:ext cx="4536504" cy="47120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0032" y="6309320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Blue plaque in Stalybridge, Cheshire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488668"/>
            <a:ext cx="439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Warning notice, Manchester, 20 August 1842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Trade union movement and the Labour party – </a:t>
            </a:r>
            <a:r>
              <a:rPr lang="en-GB" dirty="0" err="1" smtClean="0"/>
              <a:t>Fabian</a:t>
            </a:r>
            <a:r>
              <a:rPr lang="en-GB" dirty="0" smtClean="0"/>
              <a:t> – 1919 – J.L. </a:t>
            </a:r>
            <a:r>
              <a:rPr lang="en-GB" dirty="0"/>
              <a:t>a</a:t>
            </a:r>
            <a:r>
              <a:rPr lang="en-GB" dirty="0" smtClean="0"/>
              <a:t>nd B. Hammond, </a:t>
            </a:r>
            <a:r>
              <a:rPr lang="en-GB" i="1" dirty="0" smtClean="0"/>
              <a:t>The Skilled Labourer, 1760-1832</a:t>
            </a:r>
            <a:r>
              <a:rPr lang="en-GB" dirty="0" smtClean="0"/>
              <a:t>; and Sidney and Beatrice Webb, </a:t>
            </a:r>
            <a:r>
              <a:rPr lang="en-GB" i="1" dirty="0" smtClean="0"/>
              <a:t>The History of Trade Unionism</a:t>
            </a:r>
          </a:p>
          <a:p>
            <a:r>
              <a:rPr lang="en-GB" dirty="0" smtClean="0"/>
              <a:t>Marxist interpretations</a:t>
            </a:r>
          </a:p>
          <a:p>
            <a:r>
              <a:rPr lang="en-GB" dirty="0" smtClean="0"/>
              <a:t>E.P. Thompson, </a:t>
            </a:r>
            <a:r>
              <a:rPr lang="en-GB" i="1" dirty="0" smtClean="0"/>
              <a:t>The Making of the English Working Class </a:t>
            </a:r>
            <a:r>
              <a:rPr lang="en-GB" dirty="0" smtClean="0"/>
              <a:t>(1963)</a:t>
            </a:r>
          </a:p>
          <a:p>
            <a:r>
              <a:rPr lang="en-GB" dirty="0" smtClean="0"/>
              <a:t>Newer interpretations – Malcolm Chase, John Rule, Adrian Randall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Luddites (1811-12)</a:t>
            </a:r>
            <a:endParaRPr lang="en-GB" dirty="0"/>
          </a:p>
        </p:txBody>
      </p:sp>
      <p:pic>
        <p:nvPicPr>
          <p:cNvPr id="4" name="Picture 3" descr="lu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3848136" cy="5472608"/>
          </a:xfrm>
          <a:prstGeom prst="rect">
            <a:avLst/>
          </a:prstGeom>
        </p:spPr>
      </p:pic>
      <p:pic>
        <p:nvPicPr>
          <p:cNvPr id="5" name="Picture 4" descr="ludd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980728"/>
            <a:ext cx="4176464" cy="53597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6HUM1012 Protest, Riot, Reform</vt:lpstr>
      <vt:lpstr>Trade Unions strove to:</vt:lpstr>
      <vt:lpstr>Trade unions, c.1780-1850</vt:lpstr>
      <vt:lpstr>Context and key dates</vt:lpstr>
      <vt:lpstr>Tolpuddle Martyrs 1834</vt:lpstr>
      <vt:lpstr>General Strike or the ‘Plug Plots’ August 1842</vt:lpstr>
      <vt:lpstr>Historiography</vt:lpstr>
      <vt:lpstr>Luddites (1811-12)</vt:lpstr>
    </vt:vector>
  </TitlesOfParts>
  <Company>University of Hertfordshire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6HUM1012 Protest, Riot, Reform</dc:title>
  <dc:creator>Katrina Navickas</dc:creator>
  <cp:lastModifiedBy>Katrina Navickas</cp:lastModifiedBy>
  <cp:revision>2</cp:revision>
  <dcterms:created xsi:type="dcterms:W3CDTF">2011-10-25T14:39:07Z</dcterms:created>
  <dcterms:modified xsi:type="dcterms:W3CDTF">2011-10-25T15:04:54Z</dcterms:modified>
</cp:coreProperties>
</file>