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9" r:id="rId4"/>
    <p:sldId id="271" r:id="rId5"/>
    <p:sldId id="262" r:id="rId6"/>
    <p:sldId id="261" r:id="rId7"/>
    <p:sldId id="267" r:id="rId8"/>
    <p:sldId id="266" r:id="rId9"/>
    <p:sldId id="263" r:id="rId10"/>
    <p:sldId id="264" r:id="rId11"/>
    <p:sldId id="265" r:id="rId12"/>
    <p:sldId id="272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34805-6D22-4634-B424-D81BC50A0F2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D75FF49-7C31-4A3B-AB75-E5962BA8CDD8}">
      <dgm:prSet phldrT="[Text]" custT="1"/>
      <dgm:spPr/>
      <dgm:t>
        <a:bodyPr/>
        <a:lstStyle/>
        <a:p>
          <a:r>
            <a:rPr lang="en-US" sz="2400" dirty="0" smtClean="0"/>
            <a:t>Eighteenth century contentious gatherings</a:t>
          </a:r>
          <a:endParaRPr lang="en-US" sz="2400" dirty="0"/>
        </a:p>
      </dgm:t>
    </dgm:pt>
    <dgm:pt modelId="{3FC80321-5407-4974-BD53-E9C71DFB696E}" type="parTrans" cxnId="{82773533-B961-4DEB-B579-4C967F2FB10D}">
      <dgm:prSet/>
      <dgm:spPr/>
      <dgm:t>
        <a:bodyPr/>
        <a:lstStyle/>
        <a:p>
          <a:endParaRPr lang="en-US"/>
        </a:p>
      </dgm:t>
    </dgm:pt>
    <dgm:pt modelId="{20AD77BD-612F-4531-8D3C-C006ECD35A8E}" type="sibTrans" cxnId="{82773533-B961-4DEB-B579-4C967F2FB10D}">
      <dgm:prSet/>
      <dgm:spPr/>
      <dgm:t>
        <a:bodyPr/>
        <a:lstStyle/>
        <a:p>
          <a:endParaRPr lang="en-US"/>
        </a:p>
      </dgm:t>
    </dgm:pt>
    <dgm:pt modelId="{4DB957B0-5B79-4A3B-A57B-ADD0E26DC212}">
      <dgm:prSet phldrT="[Text]"/>
      <dgm:spPr/>
      <dgm:t>
        <a:bodyPr/>
        <a:lstStyle/>
        <a:p>
          <a:r>
            <a:rPr lang="en-US" b="1" dirty="0" smtClean="0"/>
            <a:t>Parochial</a:t>
          </a:r>
          <a:r>
            <a:rPr lang="en-US" dirty="0" smtClean="0"/>
            <a:t> – issues often confined to one community</a:t>
          </a:r>
          <a:endParaRPr lang="en-US" dirty="0"/>
        </a:p>
      </dgm:t>
    </dgm:pt>
    <dgm:pt modelId="{FFABD801-0D4E-4EEF-8F0A-0A59AF7A441E}" type="parTrans" cxnId="{414503CB-4B8D-4EA5-9765-DEF6C1FC750B}">
      <dgm:prSet/>
      <dgm:spPr/>
      <dgm:t>
        <a:bodyPr/>
        <a:lstStyle/>
        <a:p>
          <a:endParaRPr lang="en-US"/>
        </a:p>
      </dgm:t>
    </dgm:pt>
    <dgm:pt modelId="{9BC8A0B7-8474-441A-A31D-8F3E0128CBC4}" type="sibTrans" cxnId="{414503CB-4B8D-4EA5-9765-DEF6C1FC750B}">
      <dgm:prSet/>
      <dgm:spPr/>
      <dgm:t>
        <a:bodyPr/>
        <a:lstStyle/>
        <a:p>
          <a:endParaRPr lang="en-US"/>
        </a:p>
      </dgm:t>
    </dgm:pt>
    <dgm:pt modelId="{CCEA0F9B-A643-4C25-8225-6D2AAA095FC3}">
      <dgm:prSet phldrT="[Text]"/>
      <dgm:spPr/>
      <dgm:t>
        <a:bodyPr/>
        <a:lstStyle/>
        <a:p>
          <a:r>
            <a:rPr lang="en-US" dirty="0" smtClean="0"/>
            <a:t>Violent direct action enacted locally but redress from national bodies sought through </a:t>
          </a:r>
          <a:r>
            <a:rPr lang="en-US" b="1" dirty="0" smtClean="0"/>
            <a:t>intermediary</a:t>
          </a:r>
          <a:r>
            <a:rPr lang="en-US" dirty="0" smtClean="0"/>
            <a:t> authorities</a:t>
          </a:r>
          <a:endParaRPr lang="en-US" dirty="0"/>
        </a:p>
      </dgm:t>
    </dgm:pt>
    <dgm:pt modelId="{53EEBABD-5B55-4849-868E-D109095699D6}" type="parTrans" cxnId="{C8A9B50A-9446-4A7F-B449-1BFF001E57C3}">
      <dgm:prSet/>
      <dgm:spPr/>
      <dgm:t>
        <a:bodyPr/>
        <a:lstStyle/>
        <a:p>
          <a:endParaRPr lang="en-US"/>
        </a:p>
      </dgm:t>
    </dgm:pt>
    <dgm:pt modelId="{11386262-1394-4BAD-9576-DE769A6F0ED4}" type="sibTrans" cxnId="{C8A9B50A-9446-4A7F-B449-1BFF001E57C3}">
      <dgm:prSet/>
      <dgm:spPr/>
      <dgm:t>
        <a:bodyPr/>
        <a:lstStyle/>
        <a:p>
          <a:endParaRPr lang="en-US"/>
        </a:p>
      </dgm:t>
    </dgm:pt>
    <dgm:pt modelId="{6D7006F3-6C42-41E6-A983-A09A3D1A7653}">
      <dgm:prSet phldrT="[Text]" custT="1"/>
      <dgm:spPr/>
      <dgm:t>
        <a:bodyPr/>
        <a:lstStyle/>
        <a:p>
          <a:r>
            <a:rPr lang="en-US" sz="2400" dirty="0" smtClean="0"/>
            <a:t>Nineteenth century collective action</a:t>
          </a:r>
          <a:endParaRPr lang="en-US" sz="2400" dirty="0"/>
        </a:p>
      </dgm:t>
    </dgm:pt>
    <dgm:pt modelId="{6CCA826A-71A3-4108-A8B3-4EF333E33A03}" type="parTrans" cxnId="{49DCE635-5439-4144-9E50-C429AB3370D3}">
      <dgm:prSet/>
      <dgm:spPr/>
      <dgm:t>
        <a:bodyPr/>
        <a:lstStyle/>
        <a:p>
          <a:endParaRPr lang="en-US"/>
        </a:p>
      </dgm:t>
    </dgm:pt>
    <dgm:pt modelId="{ED5760E0-767F-49DF-9186-31EFC34F6502}" type="sibTrans" cxnId="{49DCE635-5439-4144-9E50-C429AB3370D3}">
      <dgm:prSet/>
      <dgm:spPr/>
      <dgm:t>
        <a:bodyPr/>
        <a:lstStyle/>
        <a:p>
          <a:endParaRPr lang="en-US"/>
        </a:p>
      </dgm:t>
    </dgm:pt>
    <dgm:pt modelId="{48D66671-A6C7-46FF-9F98-3362051D3F35}">
      <dgm:prSet phldrT="[Text]"/>
      <dgm:spPr/>
      <dgm:t>
        <a:bodyPr/>
        <a:lstStyle/>
        <a:p>
          <a:r>
            <a:rPr lang="en-US" b="1" dirty="0" smtClean="0"/>
            <a:t>National</a:t>
          </a:r>
          <a:r>
            <a:rPr lang="en-US" dirty="0" smtClean="0"/>
            <a:t> – issues affect many communities, or affected power </a:t>
          </a:r>
          <a:r>
            <a:rPr lang="en-US" dirty="0" err="1" smtClean="0"/>
            <a:t>centres</a:t>
          </a:r>
          <a:r>
            <a:rPr lang="en-US" dirty="0" smtClean="0"/>
            <a:t> that controlled many localities</a:t>
          </a:r>
          <a:endParaRPr lang="en-US" dirty="0"/>
        </a:p>
      </dgm:t>
    </dgm:pt>
    <dgm:pt modelId="{4634821A-DD8B-4838-9D57-C8EF20B8FAC3}" type="parTrans" cxnId="{3C175A3B-A81F-4DDF-9C8B-8D873DA00097}">
      <dgm:prSet/>
      <dgm:spPr/>
      <dgm:t>
        <a:bodyPr/>
        <a:lstStyle/>
        <a:p>
          <a:endParaRPr lang="en-US"/>
        </a:p>
      </dgm:t>
    </dgm:pt>
    <dgm:pt modelId="{13BE8104-34D3-4C9A-A6E4-E38F31D90791}" type="sibTrans" cxnId="{3C175A3B-A81F-4DDF-9C8B-8D873DA00097}">
      <dgm:prSet/>
      <dgm:spPr/>
      <dgm:t>
        <a:bodyPr/>
        <a:lstStyle/>
        <a:p>
          <a:endParaRPr lang="en-US"/>
        </a:p>
      </dgm:t>
    </dgm:pt>
    <dgm:pt modelId="{5AF6280D-4F6B-4020-A651-617CA7DECADB}">
      <dgm:prSet phldrT="[Text]"/>
      <dgm:spPr/>
      <dgm:t>
        <a:bodyPr/>
        <a:lstStyle/>
        <a:p>
          <a:r>
            <a:rPr lang="en-US" dirty="0" smtClean="0"/>
            <a:t>‘</a:t>
          </a:r>
          <a:r>
            <a:rPr lang="en-US" b="1" dirty="0" smtClean="0"/>
            <a:t>modula</a:t>
          </a:r>
          <a:r>
            <a:rPr lang="en-US" dirty="0" smtClean="0"/>
            <a:t>r ‘ – forms of action easily transferable methods between localities</a:t>
          </a:r>
          <a:endParaRPr lang="en-US" dirty="0"/>
        </a:p>
      </dgm:t>
    </dgm:pt>
    <dgm:pt modelId="{EE4C79C2-752C-4C5F-A9DA-9D840B2FEF76}" type="parTrans" cxnId="{A95724DA-E27A-4ACF-A901-0512B6D0CEEB}">
      <dgm:prSet/>
      <dgm:spPr/>
      <dgm:t>
        <a:bodyPr/>
        <a:lstStyle/>
        <a:p>
          <a:endParaRPr lang="en-US"/>
        </a:p>
      </dgm:t>
    </dgm:pt>
    <dgm:pt modelId="{5A9FEC48-9C35-4D18-8772-2436EAFAE68B}" type="sibTrans" cxnId="{A95724DA-E27A-4ACF-A901-0512B6D0CEEB}">
      <dgm:prSet/>
      <dgm:spPr/>
      <dgm:t>
        <a:bodyPr/>
        <a:lstStyle/>
        <a:p>
          <a:endParaRPr lang="en-US"/>
        </a:p>
      </dgm:t>
    </dgm:pt>
    <dgm:pt modelId="{938EE040-CB1B-4981-BBB2-AF474DFB2436}">
      <dgm:prSet phldrT="[Text]"/>
      <dgm:spPr/>
      <dgm:t>
        <a:bodyPr/>
        <a:lstStyle/>
        <a:p>
          <a:r>
            <a:rPr lang="en-US" b="1" dirty="0" smtClean="0"/>
            <a:t>Particular </a:t>
          </a:r>
          <a:r>
            <a:rPr lang="en-US" dirty="0" smtClean="0"/>
            <a:t>– forms of action vary between localities and do not spread easily</a:t>
          </a:r>
          <a:endParaRPr lang="en-US" dirty="0"/>
        </a:p>
      </dgm:t>
    </dgm:pt>
    <dgm:pt modelId="{A4AF660C-3501-4327-9970-45067315DFA6}" type="parTrans" cxnId="{179DD20E-8803-4D16-B00C-CF748341152C}">
      <dgm:prSet/>
      <dgm:spPr/>
      <dgm:t>
        <a:bodyPr/>
        <a:lstStyle/>
        <a:p>
          <a:endParaRPr lang="en-US"/>
        </a:p>
      </dgm:t>
    </dgm:pt>
    <dgm:pt modelId="{AA59013F-AD38-4D7D-A37D-7AA50821EFB5}" type="sibTrans" cxnId="{179DD20E-8803-4D16-B00C-CF748341152C}">
      <dgm:prSet/>
      <dgm:spPr/>
      <dgm:t>
        <a:bodyPr/>
        <a:lstStyle/>
        <a:p>
          <a:endParaRPr lang="en-US"/>
        </a:p>
      </dgm:t>
    </dgm:pt>
    <dgm:pt modelId="{D467B649-19D6-4C10-BAE7-3888182D82D5}">
      <dgm:prSet phldrT="[Text]"/>
      <dgm:spPr/>
      <dgm:t>
        <a:bodyPr/>
        <a:lstStyle/>
        <a:p>
          <a:r>
            <a:rPr lang="en-US" dirty="0" smtClean="0"/>
            <a:t>‘</a:t>
          </a:r>
          <a:r>
            <a:rPr lang="en-US" b="1" dirty="0" smtClean="0"/>
            <a:t>autonomous’</a:t>
          </a:r>
          <a:r>
            <a:rPr lang="en-US" dirty="0" smtClean="0"/>
            <a:t> – address </a:t>
          </a:r>
          <a:r>
            <a:rPr lang="en-US" dirty="0" err="1" smtClean="0"/>
            <a:t>centres</a:t>
          </a:r>
          <a:r>
            <a:rPr lang="en-US" dirty="0" smtClean="0"/>
            <a:t> of power directly</a:t>
          </a:r>
          <a:endParaRPr lang="en-US" dirty="0"/>
        </a:p>
      </dgm:t>
    </dgm:pt>
    <dgm:pt modelId="{0B64170C-6FE8-4977-890D-430355E118D7}" type="parTrans" cxnId="{391575CC-3069-4419-A3FE-DA8E652CB9C6}">
      <dgm:prSet/>
      <dgm:spPr/>
      <dgm:t>
        <a:bodyPr/>
        <a:lstStyle/>
        <a:p>
          <a:endParaRPr lang="en-US"/>
        </a:p>
      </dgm:t>
    </dgm:pt>
    <dgm:pt modelId="{7B59B0BE-885E-4269-974E-5F019E453FAE}" type="sibTrans" cxnId="{391575CC-3069-4419-A3FE-DA8E652CB9C6}">
      <dgm:prSet/>
      <dgm:spPr/>
      <dgm:t>
        <a:bodyPr/>
        <a:lstStyle/>
        <a:p>
          <a:endParaRPr lang="en-US"/>
        </a:p>
      </dgm:t>
    </dgm:pt>
    <dgm:pt modelId="{AC2C5096-D7A2-4F23-ACF8-7D406788E163}" type="pres">
      <dgm:prSet presAssocID="{99134805-6D22-4634-B424-D81BC50A0F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0906D9-2949-4C58-A74D-74E64AEAEC87}" type="pres">
      <dgm:prSet presAssocID="{6D75FF49-7C31-4A3B-AB75-E5962BA8CDD8}" presName="root" presStyleCnt="0"/>
      <dgm:spPr/>
    </dgm:pt>
    <dgm:pt modelId="{C36BB671-AB43-4117-BBA2-6783FD5D5006}" type="pres">
      <dgm:prSet presAssocID="{6D75FF49-7C31-4A3B-AB75-E5962BA8CDD8}" presName="rootComposite" presStyleCnt="0"/>
      <dgm:spPr/>
    </dgm:pt>
    <dgm:pt modelId="{2A6EE4FA-B5B6-47FF-A09C-7C72B745A99D}" type="pres">
      <dgm:prSet presAssocID="{6D75FF49-7C31-4A3B-AB75-E5962BA8CDD8}" presName="rootText" presStyleLbl="node1" presStyleIdx="0" presStyleCnt="2" custScaleY="86801"/>
      <dgm:spPr/>
      <dgm:t>
        <a:bodyPr/>
        <a:lstStyle/>
        <a:p>
          <a:endParaRPr lang="en-US"/>
        </a:p>
      </dgm:t>
    </dgm:pt>
    <dgm:pt modelId="{437D4EB2-F19D-4F89-B6C2-578D88AC7961}" type="pres">
      <dgm:prSet presAssocID="{6D75FF49-7C31-4A3B-AB75-E5962BA8CDD8}" presName="rootConnector" presStyleLbl="node1" presStyleIdx="0" presStyleCnt="2"/>
      <dgm:spPr/>
      <dgm:t>
        <a:bodyPr/>
        <a:lstStyle/>
        <a:p>
          <a:endParaRPr lang="en-US"/>
        </a:p>
      </dgm:t>
    </dgm:pt>
    <dgm:pt modelId="{45977C4A-0B38-4731-B7E6-EBBB23A5BB55}" type="pres">
      <dgm:prSet presAssocID="{6D75FF49-7C31-4A3B-AB75-E5962BA8CDD8}" presName="childShape" presStyleCnt="0"/>
      <dgm:spPr/>
    </dgm:pt>
    <dgm:pt modelId="{398F3CF7-4019-4490-BF30-675EC74891A5}" type="pres">
      <dgm:prSet presAssocID="{FFABD801-0D4E-4EEF-8F0A-0A59AF7A441E}" presName="Name13" presStyleLbl="parChTrans1D2" presStyleIdx="0" presStyleCnt="6"/>
      <dgm:spPr/>
      <dgm:t>
        <a:bodyPr/>
        <a:lstStyle/>
        <a:p>
          <a:endParaRPr lang="en-US"/>
        </a:p>
      </dgm:t>
    </dgm:pt>
    <dgm:pt modelId="{DBFBE04F-98FB-482E-8FC9-D44ECF7B6C19}" type="pres">
      <dgm:prSet presAssocID="{4DB957B0-5B79-4A3B-A57B-ADD0E26DC212}" presName="childText" presStyleLbl="bgAcc1" presStyleIdx="0" presStyleCnt="6" custScaleX="153898" custScaleY="72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FA2F6-B10A-4085-8B06-829E1FBD7167}" type="pres">
      <dgm:prSet presAssocID="{53EEBABD-5B55-4849-868E-D109095699D6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659C2AE-A85D-4CD6-B370-B5F8AE429B02}" type="pres">
      <dgm:prSet presAssocID="{CCEA0F9B-A643-4C25-8225-6D2AAA095FC3}" presName="childText" presStyleLbl="bgAcc1" presStyleIdx="1" presStyleCnt="6" custScaleX="153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0DD06-7478-4C8C-8DF9-AAB0AAC79763}" type="pres">
      <dgm:prSet presAssocID="{A4AF660C-3501-4327-9970-45067315DFA6}" presName="Name13" presStyleLbl="parChTrans1D2" presStyleIdx="2" presStyleCnt="6"/>
      <dgm:spPr/>
      <dgm:t>
        <a:bodyPr/>
        <a:lstStyle/>
        <a:p>
          <a:endParaRPr lang="en-US"/>
        </a:p>
      </dgm:t>
    </dgm:pt>
    <dgm:pt modelId="{671C739A-9990-4B61-9B90-DCA1BCF3C3E5}" type="pres">
      <dgm:prSet presAssocID="{938EE040-CB1B-4981-BBB2-AF474DFB2436}" presName="childText" presStyleLbl="bgAcc1" presStyleIdx="2" presStyleCnt="6" custScaleX="146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FE43C-7C4B-403A-BBD9-FE552C01C67F}" type="pres">
      <dgm:prSet presAssocID="{6D7006F3-6C42-41E6-A983-A09A3D1A7653}" presName="root" presStyleCnt="0"/>
      <dgm:spPr/>
    </dgm:pt>
    <dgm:pt modelId="{80BA2AF4-18E2-4545-A0FA-113E0852148E}" type="pres">
      <dgm:prSet presAssocID="{6D7006F3-6C42-41E6-A983-A09A3D1A7653}" presName="rootComposite" presStyleCnt="0"/>
      <dgm:spPr/>
    </dgm:pt>
    <dgm:pt modelId="{63F28D0F-11BD-4783-BFBF-F58E365E4763}" type="pres">
      <dgm:prSet presAssocID="{6D7006F3-6C42-41E6-A983-A09A3D1A7653}" presName="rootText" presStyleLbl="node1" presStyleIdx="1" presStyleCnt="2" custScaleY="70690" custLinFactNeighborX="2893" custLinFactNeighborY="-124"/>
      <dgm:spPr/>
      <dgm:t>
        <a:bodyPr/>
        <a:lstStyle/>
        <a:p>
          <a:endParaRPr lang="en-US"/>
        </a:p>
      </dgm:t>
    </dgm:pt>
    <dgm:pt modelId="{B0985903-9601-4711-93F0-98D4CCE3C3AD}" type="pres">
      <dgm:prSet presAssocID="{6D7006F3-6C42-41E6-A983-A09A3D1A7653}" presName="rootConnector" presStyleLbl="node1" presStyleIdx="1" presStyleCnt="2"/>
      <dgm:spPr/>
      <dgm:t>
        <a:bodyPr/>
        <a:lstStyle/>
        <a:p>
          <a:endParaRPr lang="en-US"/>
        </a:p>
      </dgm:t>
    </dgm:pt>
    <dgm:pt modelId="{4FDCEBBC-65DF-4999-AEFB-4354EB505B6F}" type="pres">
      <dgm:prSet presAssocID="{6D7006F3-6C42-41E6-A983-A09A3D1A7653}" presName="childShape" presStyleCnt="0"/>
      <dgm:spPr/>
    </dgm:pt>
    <dgm:pt modelId="{01972E4B-FF01-47D4-9F7D-0972704EBE77}" type="pres">
      <dgm:prSet presAssocID="{4634821A-DD8B-4838-9D57-C8EF20B8FAC3}" presName="Name13" presStyleLbl="parChTrans1D2" presStyleIdx="3" presStyleCnt="6"/>
      <dgm:spPr/>
      <dgm:t>
        <a:bodyPr/>
        <a:lstStyle/>
        <a:p>
          <a:endParaRPr lang="en-US"/>
        </a:p>
      </dgm:t>
    </dgm:pt>
    <dgm:pt modelId="{3172A7B9-195A-429C-B9B1-27F59B15C2AB}" type="pres">
      <dgm:prSet presAssocID="{48D66671-A6C7-46FF-9F98-3362051D3F35}" presName="childText" presStyleLbl="bgAcc1" presStyleIdx="3" presStyleCnt="6" custScaleX="144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D031B-4237-4C71-B902-6813CDF1D3A1}" type="pres">
      <dgm:prSet presAssocID="{EE4C79C2-752C-4C5F-A9DA-9D840B2FEF76}" presName="Name13" presStyleLbl="parChTrans1D2" presStyleIdx="4" presStyleCnt="6"/>
      <dgm:spPr/>
      <dgm:t>
        <a:bodyPr/>
        <a:lstStyle/>
        <a:p>
          <a:endParaRPr lang="en-US"/>
        </a:p>
      </dgm:t>
    </dgm:pt>
    <dgm:pt modelId="{F86DA9D2-B9DC-450C-8F49-3CFA5B6C2265}" type="pres">
      <dgm:prSet presAssocID="{5AF6280D-4F6B-4020-A651-617CA7DECADB}" presName="childText" presStyleLbl="bgAcc1" presStyleIdx="4" presStyleCnt="6" custScaleX="152617" custLinFactY="1251" custLinFactNeighborX="-60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F2C06-C69E-4DF7-B741-3112FB3DDF0D}" type="pres">
      <dgm:prSet presAssocID="{0B64170C-6FE8-4977-890D-430355E118D7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E8FCBAF-DF5F-4C29-AB5A-6872DC546A89}" type="pres">
      <dgm:prSet presAssocID="{D467B649-19D6-4C10-BAE7-3888182D82D5}" presName="childText" presStyleLbl="bgAcc1" presStyleIdx="5" presStyleCnt="6" custScaleX="144863" custLinFactY="-38870" custLinFactNeighborX="241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9AA19-B1D9-4073-AEFB-CB35F96B0014}" type="presOf" srcId="{53EEBABD-5B55-4849-868E-D109095699D6}" destId="{FF3FA2F6-B10A-4085-8B06-829E1FBD7167}" srcOrd="0" destOrd="0" presId="urn:microsoft.com/office/officeart/2005/8/layout/hierarchy3"/>
    <dgm:cxn modelId="{82773533-B961-4DEB-B579-4C967F2FB10D}" srcId="{99134805-6D22-4634-B424-D81BC50A0F2D}" destId="{6D75FF49-7C31-4A3B-AB75-E5962BA8CDD8}" srcOrd="0" destOrd="0" parTransId="{3FC80321-5407-4974-BD53-E9C71DFB696E}" sibTransId="{20AD77BD-612F-4531-8D3C-C006ECD35A8E}"/>
    <dgm:cxn modelId="{B5549492-545C-4871-9641-1187E1E2EF0F}" type="presOf" srcId="{A4AF660C-3501-4327-9970-45067315DFA6}" destId="{E640DD06-7478-4C8C-8DF9-AAB0AAC79763}" srcOrd="0" destOrd="0" presId="urn:microsoft.com/office/officeart/2005/8/layout/hierarchy3"/>
    <dgm:cxn modelId="{391575CC-3069-4419-A3FE-DA8E652CB9C6}" srcId="{6D7006F3-6C42-41E6-A983-A09A3D1A7653}" destId="{D467B649-19D6-4C10-BAE7-3888182D82D5}" srcOrd="2" destOrd="0" parTransId="{0B64170C-6FE8-4977-890D-430355E118D7}" sibTransId="{7B59B0BE-885E-4269-974E-5F019E453FAE}"/>
    <dgm:cxn modelId="{C8A9B50A-9446-4A7F-B449-1BFF001E57C3}" srcId="{6D75FF49-7C31-4A3B-AB75-E5962BA8CDD8}" destId="{CCEA0F9B-A643-4C25-8225-6D2AAA095FC3}" srcOrd="1" destOrd="0" parTransId="{53EEBABD-5B55-4849-868E-D109095699D6}" sibTransId="{11386262-1394-4BAD-9576-DE769A6F0ED4}"/>
    <dgm:cxn modelId="{3C175A3B-A81F-4DDF-9C8B-8D873DA00097}" srcId="{6D7006F3-6C42-41E6-A983-A09A3D1A7653}" destId="{48D66671-A6C7-46FF-9F98-3362051D3F35}" srcOrd="0" destOrd="0" parTransId="{4634821A-DD8B-4838-9D57-C8EF20B8FAC3}" sibTransId="{13BE8104-34D3-4C9A-A6E4-E38F31D90791}"/>
    <dgm:cxn modelId="{FB16D8FC-9113-4CF3-9224-D521A232E7B0}" type="presOf" srcId="{6D75FF49-7C31-4A3B-AB75-E5962BA8CDD8}" destId="{2A6EE4FA-B5B6-47FF-A09C-7C72B745A99D}" srcOrd="0" destOrd="0" presId="urn:microsoft.com/office/officeart/2005/8/layout/hierarchy3"/>
    <dgm:cxn modelId="{804C929A-6753-49AA-A98A-2ECF7D58294E}" type="presOf" srcId="{99134805-6D22-4634-B424-D81BC50A0F2D}" destId="{AC2C5096-D7A2-4F23-ACF8-7D406788E163}" srcOrd="0" destOrd="0" presId="urn:microsoft.com/office/officeart/2005/8/layout/hierarchy3"/>
    <dgm:cxn modelId="{1F4ECBCA-8606-4B61-A8F8-F0BFCAFFE46D}" type="presOf" srcId="{48D66671-A6C7-46FF-9F98-3362051D3F35}" destId="{3172A7B9-195A-429C-B9B1-27F59B15C2AB}" srcOrd="0" destOrd="0" presId="urn:microsoft.com/office/officeart/2005/8/layout/hierarchy3"/>
    <dgm:cxn modelId="{72836F6F-AC39-4566-B35E-028704CF142F}" type="presOf" srcId="{4634821A-DD8B-4838-9D57-C8EF20B8FAC3}" destId="{01972E4B-FF01-47D4-9F7D-0972704EBE77}" srcOrd="0" destOrd="0" presId="urn:microsoft.com/office/officeart/2005/8/layout/hierarchy3"/>
    <dgm:cxn modelId="{9EE77B9D-9E43-4225-ABD6-26B50D49D2DF}" type="presOf" srcId="{5AF6280D-4F6B-4020-A651-617CA7DECADB}" destId="{F86DA9D2-B9DC-450C-8F49-3CFA5B6C2265}" srcOrd="0" destOrd="0" presId="urn:microsoft.com/office/officeart/2005/8/layout/hierarchy3"/>
    <dgm:cxn modelId="{3ECD39C0-235F-4A80-894F-5DEA48738EF6}" type="presOf" srcId="{0B64170C-6FE8-4977-890D-430355E118D7}" destId="{F53F2C06-C69E-4DF7-B741-3112FB3DDF0D}" srcOrd="0" destOrd="0" presId="urn:microsoft.com/office/officeart/2005/8/layout/hierarchy3"/>
    <dgm:cxn modelId="{6C7577A5-0749-4973-9E6A-94725CDC9D0E}" type="presOf" srcId="{FFABD801-0D4E-4EEF-8F0A-0A59AF7A441E}" destId="{398F3CF7-4019-4490-BF30-675EC74891A5}" srcOrd="0" destOrd="0" presId="urn:microsoft.com/office/officeart/2005/8/layout/hierarchy3"/>
    <dgm:cxn modelId="{166AA78E-84C5-4B04-8CBA-E59A60739195}" type="presOf" srcId="{D467B649-19D6-4C10-BAE7-3888182D82D5}" destId="{8E8FCBAF-DF5F-4C29-AB5A-6872DC546A89}" srcOrd="0" destOrd="0" presId="urn:microsoft.com/office/officeart/2005/8/layout/hierarchy3"/>
    <dgm:cxn modelId="{A95724DA-E27A-4ACF-A901-0512B6D0CEEB}" srcId="{6D7006F3-6C42-41E6-A983-A09A3D1A7653}" destId="{5AF6280D-4F6B-4020-A651-617CA7DECADB}" srcOrd="1" destOrd="0" parTransId="{EE4C79C2-752C-4C5F-A9DA-9D840B2FEF76}" sibTransId="{5A9FEC48-9C35-4D18-8772-2436EAFAE68B}"/>
    <dgm:cxn modelId="{F0D4B927-9013-433D-A895-FCA0F3BD90F7}" type="presOf" srcId="{6D7006F3-6C42-41E6-A983-A09A3D1A7653}" destId="{63F28D0F-11BD-4783-BFBF-F58E365E4763}" srcOrd="0" destOrd="0" presId="urn:microsoft.com/office/officeart/2005/8/layout/hierarchy3"/>
    <dgm:cxn modelId="{DCEC3DD5-A643-4D4D-B77D-DF6115E34732}" type="presOf" srcId="{CCEA0F9B-A643-4C25-8225-6D2AAA095FC3}" destId="{1659C2AE-A85D-4CD6-B370-B5F8AE429B02}" srcOrd="0" destOrd="0" presId="urn:microsoft.com/office/officeart/2005/8/layout/hierarchy3"/>
    <dgm:cxn modelId="{6D7BE4A6-A266-4884-9841-BA6417578C34}" type="presOf" srcId="{6D7006F3-6C42-41E6-A983-A09A3D1A7653}" destId="{B0985903-9601-4711-93F0-98D4CCE3C3AD}" srcOrd="1" destOrd="0" presId="urn:microsoft.com/office/officeart/2005/8/layout/hierarchy3"/>
    <dgm:cxn modelId="{C3E4095C-BE20-4A81-B077-967C66D875A1}" type="presOf" srcId="{6D75FF49-7C31-4A3B-AB75-E5962BA8CDD8}" destId="{437D4EB2-F19D-4F89-B6C2-578D88AC7961}" srcOrd="1" destOrd="0" presId="urn:microsoft.com/office/officeart/2005/8/layout/hierarchy3"/>
    <dgm:cxn modelId="{414503CB-4B8D-4EA5-9765-DEF6C1FC750B}" srcId="{6D75FF49-7C31-4A3B-AB75-E5962BA8CDD8}" destId="{4DB957B0-5B79-4A3B-A57B-ADD0E26DC212}" srcOrd="0" destOrd="0" parTransId="{FFABD801-0D4E-4EEF-8F0A-0A59AF7A441E}" sibTransId="{9BC8A0B7-8474-441A-A31D-8F3E0128CBC4}"/>
    <dgm:cxn modelId="{088B29FC-FC38-4127-BEB4-44035A4DCC00}" type="presOf" srcId="{EE4C79C2-752C-4C5F-A9DA-9D840B2FEF76}" destId="{02FD031B-4237-4C71-B902-6813CDF1D3A1}" srcOrd="0" destOrd="0" presId="urn:microsoft.com/office/officeart/2005/8/layout/hierarchy3"/>
    <dgm:cxn modelId="{179DD20E-8803-4D16-B00C-CF748341152C}" srcId="{6D75FF49-7C31-4A3B-AB75-E5962BA8CDD8}" destId="{938EE040-CB1B-4981-BBB2-AF474DFB2436}" srcOrd="2" destOrd="0" parTransId="{A4AF660C-3501-4327-9970-45067315DFA6}" sibTransId="{AA59013F-AD38-4D7D-A37D-7AA50821EFB5}"/>
    <dgm:cxn modelId="{B8ACCF8B-DBC4-4AB1-B08B-453D93F53BD6}" type="presOf" srcId="{938EE040-CB1B-4981-BBB2-AF474DFB2436}" destId="{671C739A-9990-4B61-9B90-DCA1BCF3C3E5}" srcOrd="0" destOrd="0" presId="urn:microsoft.com/office/officeart/2005/8/layout/hierarchy3"/>
    <dgm:cxn modelId="{AFA4FA74-8C80-405C-B414-E23CC95D2932}" type="presOf" srcId="{4DB957B0-5B79-4A3B-A57B-ADD0E26DC212}" destId="{DBFBE04F-98FB-482E-8FC9-D44ECF7B6C19}" srcOrd="0" destOrd="0" presId="urn:microsoft.com/office/officeart/2005/8/layout/hierarchy3"/>
    <dgm:cxn modelId="{49DCE635-5439-4144-9E50-C429AB3370D3}" srcId="{99134805-6D22-4634-B424-D81BC50A0F2D}" destId="{6D7006F3-6C42-41E6-A983-A09A3D1A7653}" srcOrd="1" destOrd="0" parTransId="{6CCA826A-71A3-4108-A8B3-4EF333E33A03}" sibTransId="{ED5760E0-767F-49DF-9186-31EFC34F6502}"/>
    <dgm:cxn modelId="{EB88FB22-F33E-4679-82D8-BCBECE07FCB4}" type="presParOf" srcId="{AC2C5096-D7A2-4F23-ACF8-7D406788E163}" destId="{2F0906D9-2949-4C58-A74D-74E64AEAEC87}" srcOrd="0" destOrd="0" presId="urn:microsoft.com/office/officeart/2005/8/layout/hierarchy3"/>
    <dgm:cxn modelId="{7B57A756-5F42-4A86-AB86-6A773E3C6FC8}" type="presParOf" srcId="{2F0906D9-2949-4C58-A74D-74E64AEAEC87}" destId="{C36BB671-AB43-4117-BBA2-6783FD5D5006}" srcOrd="0" destOrd="0" presId="urn:microsoft.com/office/officeart/2005/8/layout/hierarchy3"/>
    <dgm:cxn modelId="{0685F57D-31F8-477F-8D6A-E02162BD3FDE}" type="presParOf" srcId="{C36BB671-AB43-4117-BBA2-6783FD5D5006}" destId="{2A6EE4FA-B5B6-47FF-A09C-7C72B745A99D}" srcOrd="0" destOrd="0" presId="urn:microsoft.com/office/officeart/2005/8/layout/hierarchy3"/>
    <dgm:cxn modelId="{394CDD58-C775-4A6D-BC3F-6D4784AF72F7}" type="presParOf" srcId="{C36BB671-AB43-4117-BBA2-6783FD5D5006}" destId="{437D4EB2-F19D-4F89-B6C2-578D88AC7961}" srcOrd="1" destOrd="0" presId="urn:microsoft.com/office/officeart/2005/8/layout/hierarchy3"/>
    <dgm:cxn modelId="{6B09E154-6ACF-4651-8900-8A0C550F925F}" type="presParOf" srcId="{2F0906D9-2949-4C58-A74D-74E64AEAEC87}" destId="{45977C4A-0B38-4731-B7E6-EBBB23A5BB55}" srcOrd="1" destOrd="0" presId="urn:microsoft.com/office/officeart/2005/8/layout/hierarchy3"/>
    <dgm:cxn modelId="{D84974DC-C92D-4E10-B71E-6FF377846303}" type="presParOf" srcId="{45977C4A-0B38-4731-B7E6-EBBB23A5BB55}" destId="{398F3CF7-4019-4490-BF30-675EC74891A5}" srcOrd="0" destOrd="0" presId="urn:microsoft.com/office/officeart/2005/8/layout/hierarchy3"/>
    <dgm:cxn modelId="{AE590891-A791-47A2-971D-89E832EC08E2}" type="presParOf" srcId="{45977C4A-0B38-4731-B7E6-EBBB23A5BB55}" destId="{DBFBE04F-98FB-482E-8FC9-D44ECF7B6C19}" srcOrd="1" destOrd="0" presId="urn:microsoft.com/office/officeart/2005/8/layout/hierarchy3"/>
    <dgm:cxn modelId="{13BC934D-4DD2-46CA-9CE4-86B9CA803AC2}" type="presParOf" srcId="{45977C4A-0B38-4731-B7E6-EBBB23A5BB55}" destId="{FF3FA2F6-B10A-4085-8B06-829E1FBD7167}" srcOrd="2" destOrd="0" presId="urn:microsoft.com/office/officeart/2005/8/layout/hierarchy3"/>
    <dgm:cxn modelId="{331A198A-E27D-4726-B0B0-F9DCA1906C60}" type="presParOf" srcId="{45977C4A-0B38-4731-B7E6-EBBB23A5BB55}" destId="{1659C2AE-A85D-4CD6-B370-B5F8AE429B02}" srcOrd="3" destOrd="0" presId="urn:microsoft.com/office/officeart/2005/8/layout/hierarchy3"/>
    <dgm:cxn modelId="{C90FD6B8-F34C-4825-909A-B24317E04934}" type="presParOf" srcId="{45977C4A-0B38-4731-B7E6-EBBB23A5BB55}" destId="{E640DD06-7478-4C8C-8DF9-AAB0AAC79763}" srcOrd="4" destOrd="0" presId="urn:microsoft.com/office/officeart/2005/8/layout/hierarchy3"/>
    <dgm:cxn modelId="{89343394-B700-4AAB-A6F2-C91150C079AD}" type="presParOf" srcId="{45977C4A-0B38-4731-B7E6-EBBB23A5BB55}" destId="{671C739A-9990-4B61-9B90-DCA1BCF3C3E5}" srcOrd="5" destOrd="0" presId="urn:microsoft.com/office/officeart/2005/8/layout/hierarchy3"/>
    <dgm:cxn modelId="{B42AD717-A4AC-4EEC-8F47-697B2E98466C}" type="presParOf" srcId="{AC2C5096-D7A2-4F23-ACF8-7D406788E163}" destId="{C89FE43C-7C4B-403A-BBD9-FE552C01C67F}" srcOrd="1" destOrd="0" presId="urn:microsoft.com/office/officeart/2005/8/layout/hierarchy3"/>
    <dgm:cxn modelId="{A694E452-E91F-4930-A806-3CBBE40A04AF}" type="presParOf" srcId="{C89FE43C-7C4B-403A-BBD9-FE552C01C67F}" destId="{80BA2AF4-18E2-4545-A0FA-113E0852148E}" srcOrd="0" destOrd="0" presId="urn:microsoft.com/office/officeart/2005/8/layout/hierarchy3"/>
    <dgm:cxn modelId="{09A92130-C012-4F0F-93A1-BFC42D7B29D5}" type="presParOf" srcId="{80BA2AF4-18E2-4545-A0FA-113E0852148E}" destId="{63F28D0F-11BD-4783-BFBF-F58E365E4763}" srcOrd="0" destOrd="0" presId="urn:microsoft.com/office/officeart/2005/8/layout/hierarchy3"/>
    <dgm:cxn modelId="{F16FB519-3789-478C-935D-EBB955730C30}" type="presParOf" srcId="{80BA2AF4-18E2-4545-A0FA-113E0852148E}" destId="{B0985903-9601-4711-93F0-98D4CCE3C3AD}" srcOrd="1" destOrd="0" presId="urn:microsoft.com/office/officeart/2005/8/layout/hierarchy3"/>
    <dgm:cxn modelId="{CC849786-895C-4ED0-BECE-5BEC7C2D1AF8}" type="presParOf" srcId="{C89FE43C-7C4B-403A-BBD9-FE552C01C67F}" destId="{4FDCEBBC-65DF-4999-AEFB-4354EB505B6F}" srcOrd="1" destOrd="0" presId="urn:microsoft.com/office/officeart/2005/8/layout/hierarchy3"/>
    <dgm:cxn modelId="{61F53F65-3831-42CD-9C78-236F616C8014}" type="presParOf" srcId="{4FDCEBBC-65DF-4999-AEFB-4354EB505B6F}" destId="{01972E4B-FF01-47D4-9F7D-0972704EBE77}" srcOrd="0" destOrd="0" presId="urn:microsoft.com/office/officeart/2005/8/layout/hierarchy3"/>
    <dgm:cxn modelId="{21B0B32E-BD3F-47DA-95A8-E798A43C5AE2}" type="presParOf" srcId="{4FDCEBBC-65DF-4999-AEFB-4354EB505B6F}" destId="{3172A7B9-195A-429C-B9B1-27F59B15C2AB}" srcOrd="1" destOrd="0" presId="urn:microsoft.com/office/officeart/2005/8/layout/hierarchy3"/>
    <dgm:cxn modelId="{181C07E7-BD6A-4A4C-8C1A-F3CE65073E95}" type="presParOf" srcId="{4FDCEBBC-65DF-4999-AEFB-4354EB505B6F}" destId="{02FD031B-4237-4C71-B902-6813CDF1D3A1}" srcOrd="2" destOrd="0" presId="urn:microsoft.com/office/officeart/2005/8/layout/hierarchy3"/>
    <dgm:cxn modelId="{92877376-958A-4C64-9B33-C14C55B6357C}" type="presParOf" srcId="{4FDCEBBC-65DF-4999-AEFB-4354EB505B6F}" destId="{F86DA9D2-B9DC-450C-8F49-3CFA5B6C2265}" srcOrd="3" destOrd="0" presId="urn:microsoft.com/office/officeart/2005/8/layout/hierarchy3"/>
    <dgm:cxn modelId="{FFA9E82D-DA07-435F-A090-BECCC1A56F3A}" type="presParOf" srcId="{4FDCEBBC-65DF-4999-AEFB-4354EB505B6F}" destId="{F53F2C06-C69E-4DF7-B741-3112FB3DDF0D}" srcOrd="4" destOrd="0" presId="urn:microsoft.com/office/officeart/2005/8/layout/hierarchy3"/>
    <dgm:cxn modelId="{883B1C9E-6812-4BC4-B460-AA6AA0652752}" type="presParOf" srcId="{4FDCEBBC-65DF-4999-AEFB-4354EB505B6F}" destId="{8E8FCBAF-DF5F-4C29-AB5A-6872DC546A8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EE4FA-B5B6-47FF-A09C-7C72B745A99D}">
      <dsp:nvSpPr>
        <dsp:cNvPr id="0" name=""/>
        <dsp:cNvSpPr/>
      </dsp:nvSpPr>
      <dsp:spPr>
        <a:xfrm>
          <a:off x="330558" y="1616"/>
          <a:ext cx="2607915" cy="11318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Eighteenth century contentious gatherings</a:t>
          </a:r>
          <a:endParaRPr lang="en-US" sz="2400" kern="1200" dirty="0"/>
        </a:p>
      </dsp:txBody>
      <dsp:txXfrm>
        <a:off x="363709" y="34767"/>
        <a:ext cx="2541613" cy="1065546"/>
      </dsp:txXfrm>
    </dsp:sp>
    <dsp:sp modelId="{398F3CF7-4019-4490-BF30-675EC74891A5}">
      <dsp:nvSpPr>
        <dsp:cNvPr id="0" name=""/>
        <dsp:cNvSpPr/>
      </dsp:nvSpPr>
      <dsp:spPr>
        <a:xfrm>
          <a:off x="591350" y="1133464"/>
          <a:ext cx="260791" cy="798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158"/>
              </a:lnTo>
              <a:lnTo>
                <a:pt x="260791" y="7981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BE04F-98FB-482E-8FC9-D44ECF7B6C19}">
      <dsp:nvSpPr>
        <dsp:cNvPr id="0" name=""/>
        <dsp:cNvSpPr/>
      </dsp:nvSpPr>
      <dsp:spPr>
        <a:xfrm>
          <a:off x="852141" y="1459454"/>
          <a:ext cx="3210823" cy="944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Parochial</a:t>
          </a:r>
          <a:r>
            <a:rPr lang="en-US" sz="1800" kern="1200" dirty="0" smtClean="0"/>
            <a:t> – issues often confined to one community</a:t>
          </a:r>
          <a:endParaRPr lang="en-US" sz="1800" kern="1200" dirty="0"/>
        </a:p>
      </dsp:txBody>
      <dsp:txXfrm>
        <a:off x="879800" y="1487113"/>
        <a:ext cx="3155505" cy="889021"/>
      </dsp:txXfrm>
    </dsp:sp>
    <dsp:sp modelId="{FF3FA2F6-B10A-4085-8B06-829E1FBD7167}">
      <dsp:nvSpPr>
        <dsp:cNvPr id="0" name=""/>
        <dsp:cNvSpPr/>
      </dsp:nvSpPr>
      <dsp:spPr>
        <a:xfrm>
          <a:off x="591350" y="1133464"/>
          <a:ext cx="260791" cy="2248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296"/>
              </a:lnTo>
              <a:lnTo>
                <a:pt x="260791" y="22482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9C2AE-A85D-4CD6-B370-B5F8AE429B02}">
      <dsp:nvSpPr>
        <dsp:cNvPr id="0" name=""/>
        <dsp:cNvSpPr/>
      </dsp:nvSpPr>
      <dsp:spPr>
        <a:xfrm>
          <a:off x="852141" y="2729782"/>
          <a:ext cx="3210823" cy="1303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Violent direct action enacted locally but redress from national bodies sought through </a:t>
          </a:r>
          <a:r>
            <a:rPr lang="en-US" sz="1800" b="1" kern="1200" dirty="0" smtClean="0"/>
            <a:t>intermediary</a:t>
          </a:r>
          <a:r>
            <a:rPr lang="en-US" sz="1800" kern="1200" dirty="0" smtClean="0"/>
            <a:t> authorities</a:t>
          </a:r>
          <a:endParaRPr lang="en-US" sz="1800" kern="1200" dirty="0"/>
        </a:p>
      </dsp:txBody>
      <dsp:txXfrm>
        <a:off x="890333" y="2767974"/>
        <a:ext cx="3134439" cy="1227573"/>
      </dsp:txXfrm>
    </dsp:sp>
    <dsp:sp modelId="{E640DD06-7478-4C8C-8DF9-AAB0AAC79763}">
      <dsp:nvSpPr>
        <dsp:cNvPr id="0" name=""/>
        <dsp:cNvSpPr/>
      </dsp:nvSpPr>
      <dsp:spPr>
        <a:xfrm>
          <a:off x="591350" y="1133464"/>
          <a:ext cx="260791" cy="387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8243"/>
              </a:lnTo>
              <a:lnTo>
                <a:pt x="260791" y="38782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C739A-9990-4B61-9B90-DCA1BCF3C3E5}">
      <dsp:nvSpPr>
        <dsp:cNvPr id="0" name=""/>
        <dsp:cNvSpPr/>
      </dsp:nvSpPr>
      <dsp:spPr>
        <a:xfrm>
          <a:off x="852141" y="4359729"/>
          <a:ext cx="3052116" cy="1303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Particular </a:t>
          </a:r>
          <a:r>
            <a:rPr lang="en-US" sz="1800" kern="1200" dirty="0" smtClean="0"/>
            <a:t>– forms of action vary between localities and do not spread easily</a:t>
          </a:r>
          <a:endParaRPr lang="en-US" sz="1800" kern="1200" dirty="0"/>
        </a:p>
      </dsp:txBody>
      <dsp:txXfrm>
        <a:off x="890333" y="4397921"/>
        <a:ext cx="2975732" cy="1227573"/>
      </dsp:txXfrm>
    </dsp:sp>
    <dsp:sp modelId="{63F28D0F-11BD-4783-BFBF-F58E365E4763}">
      <dsp:nvSpPr>
        <dsp:cNvPr id="0" name=""/>
        <dsp:cNvSpPr/>
      </dsp:nvSpPr>
      <dsp:spPr>
        <a:xfrm>
          <a:off x="4268807" y="0"/>
          <a:ext cx="2607915" cy="9217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Nineteenth century collective action</a:t>
          </a:r>
          <a:endParaRPr lang="en-US" sz="2400" kern="1200" dirty="0"/>
        </a:p>
      </dsp:txBody>
      <dsp:txXfrm>
        <a:off x="4295805" y="26998"/>
        <a:ext cx="2553919" cy="867771"/>
      </dsp:txXfrm>
    </dsp:sp>
    <dsp:sp modelId="{01972E4B-FF01-47D4-9F7D-0972704EBE77}">
      <dsp:nvSpPr>
        <dsp:cNvPr id="0" name=""/>
        <dsp:cNvSpPr/>
      </dsp:nvSpPr>
      <dsp:spPr>
        <a:xfrm>
          <a:off x="4529599" y="921767"/>
          <a:ext cx="185344" cy="97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584"/>
              </a:lnTo>
              <a:lnTo>
                <a:pt x="185344" y="97958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2A7B9-195A-429C-B9B1-27F59B15C2AB}">
      <dsp:nvSpPr>
        <dsp:cNvPr id="0" name=""/>
        <dsp:cNvSpPr/>
      </dsp:nvSpPr>
      <dsp:spPr>
        <a:xfrm>
          <a:off x="4714943" y="1249373"/>
          <a:ext cx="3013226" cy="1303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National</a:t>
          </a:r>
          <a:r>
            <a:rPr lang="en-US" sz="1800" kern="1200" dirty="0" smtClean="0"/>
            <a:t> – issues affect many communities, or affected power </a:t>
          </a:r>
          <a:r>
            <a:rPr lang="en-US" sz="1800" kern="1200" dirty="0" err="1" smtClean="0"/>
            <a:t>centres</a:t>
          </a:r>
          <a:r>
            <a:rPr lang="en-US" sz="1800" kern="1200" dirty="0" smtClean="0"/>
            <a:t> that controlled many localities</a:t>
          </a:r>
          <a:endParaRPr lang="en-US" sz="1800" kern="1200" dirty="0"/>
        </a:p>
      </dsp:txBody>
      <dsp:txXfrm>
        <a:off x="4753135" y="1287565"/>
        <a:ext cx="2936842" cy="1227573"/>
      </dsp:txXfrm>
    </dsp:sp>
    <dsp:sp modelId="{02FD031B-4237-4C71-B902-6813CDF1D3A1}">
      <dsp:nvSpPr>
        <dsp:cNvPr id="0" name=""/>
        <dsp:cNvSpPr/>
      </dsp:nvSpPr>
      <dsp:spPr>
        <a:xfrm>
          <a:off x="4529599" y="921767"/>
          <a:ext cx="172763" cy="392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9802"/>
              </a:lnTo>
              <a:lnTo>
                <a:pt x="172763" y="39298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DA9D2-B9DC-450C-8F49-3CFA5B6C2265}">
      <dsp:nvSpPr>
        <dsp:cNvPr id="0" name=""/>
        <dsp:cNvSpPr/>
      </dsp:nvSpPr>
      <dsp:spPr>
        <a:xfrm>
          <a:off x="4702363" y="4199590"/>
          <a:ext cx="3184097" cy="1303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‘</a:t>
          </a:r>
          <a:r>
            <a:rPr lang="en-US" sz="1800" b="1" kern="1200" dirty="0" smtClean="0"/>
            <a:t>modula</a:t>
          </a:r>
          <a:r>
            <a:rPr lang="en-US" sz="1800" kern="1200" dirty="0" smtClean="0"/>
            <a:t>r ‘ – forms of action easily transferable methods between localities</a:t>
          </a:r>
          <a:endParaRPr lang="en-US" sz="1800" kern="1200" dirty="0"/>
        </a:p>
      </dsp:txBody>
      <dsp:txXfrm>
        <a:off x="4740555" y="4237782"/>
        <a:ext cx="3107713" cy="1227573"/>
      </dsp:txXfrm>
    </dsp:sp>
    <dsp:sp modelId="{F53F2C06-C69E-4DF7-B741-3112FB3DDF0D}">
      <dsp:nvSpPr>
        <dsp:cNvPr id="0" name=""/>
        <dsp:cNvSpPr/>
      </dsp:nvSpPr>
      <dsp:spPr>
        <a:xfrm>
          <a:off x="4529599" y="921767"/>
          <a:ext cx="235646" cy="242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672"/>
              </a:lnTo>
              <a:lnTo>
                <a:pt x="235646" y="24286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FCBAF-DF5F-4C29-AB5A-6872DC546A89}">
      <dsp:nvSpPr>
        <dsp:cNvPr id="0" name=""/>
        <dsp:cNvSpPr/>
      </dsp:nvSpPr>
      <dsp:spPr>
        <a:xfrm>
          <a:off x="4765245" y="2698461"/>
          <a:ext cx="3022323" cy="1303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‘</a:t>
          </a:r>
          <a:r>
            <a:rPr lang="en-US" sz="1800" b="1" kern="1200" dirty="0" smtClean="0"/>
            <a:t>autonomous’</a:t>
          </a:r>
          <a:r>
            <a:rPr lang="en-US" sz="1800" kern="1200" dirty="0" smtClean="0"/>
            <a:t> – address </a:t>
          </a:r>
          <a:r>
            <a:rPr lang="en-US" sz="1800" kern="1200" dirty="0" err="1" smtClean="0"/>
            <a:t>centres</a:t>
          </a:r>
          <a:r>
            <a:rPr lang="en-US" sz="1800" kern="1200" dirty="0" smtClean="0"/>
            <a:t> of power directly</a:t>
          </a:r>
          <a:endParaRPr lang="en-US" sz="1800" kern="1200" dirty="0"/>
        </a:p>
      </dsp:txBody>
      <dsp:txXfrm>
        <a:off x="4803437" y="2736653"/>
        <a:ext cx="2945939" cy="1227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08A3-CBEA-4F67-A992-74096DC23EC2}" type="datetimeFigureOut">
              <a:rPr lang="en-US" smtClean="0"/>
              <a:pPr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7A4A-0EF4-4B7E-BC35-CC64CB83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6HUM1012 Popular Protest, Riot, and Reform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Katrina Navickas</a:t>
            </a:r>
          </a:p>
          <a:p>
            <a:r>
              <a:rPr lang="en-US" dirty="0" smtClean="0"/>
              <a:t>Lecture 1: types of collective action and protest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873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Industrial collective action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ned ludd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639" r="-60639"/>
          <a:stretch>
            <a:fillRect/>
          </a:stretch>
        </p:blipFill>
        <p:spPr>
          <a:xfrm>
            <a:off x="-1642113" y="1156132"/>
            <a:ext cx="7127298" cy="4525963"/>
          </a:xfrm>
        </p:spPr>
      </p:pic>
      <p:pic>
        <p:nvPicPr>
          <p:cNvPr id="5" name="Picture 4" descr="plugplot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864" y="3150750"/>
            <a:ext cx="4956961" cy="3013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80068"/>
            <a:ext cx="18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Luddism</a:t>
            </a:r>
            <a:r>
              <a:rPr lang="en-US" dirty="0" smtClean="0"/>
              <a:t>, 1811-12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5185" y="6164734"/>
            <a:ext cx="179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‘Plug </a:t>
            </a:r>
            <a:r>
              <a:rPr lang="en-US" dirty="0" smtClean="0"/>
              <a:t>Plots’</a:t>
            </a:r>
            <a:r>
              <a:rPr lang="en-US" dirty="0" smtClean="0"/>
              <a:t>, 1842</a:t>
            </a:r>
            <a:endParaRPr lang="en-US" dirty="0"/>
          </a:p>
        </p:txBody>
      </p:sp>
      <p:pic>
        <p:nvPicPr>
          <p:cNvPr id="3" name="Picture 2" descr="v0_mas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1017137"/>
            <a:ext cx="3175000" cy="256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7864" y="1664626"/>
            <a:ext cx="135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Strikes and trade unions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822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Agricultural </a:t>
            </a:r>
            <a:r>
              <a:rPr lang="en-US" dirty="0" smtClean="0">
                <a:solidFill>
                  <a:srgbClr val="1F497D"/>
                </a:solidFill>
              </a:rPr>
              <a:t>collective action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swing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6524" r="-16524"/>
          <a:stretch>
            <a:fillRect/>
          </a:stretch>
        </p:blipFill>
        <p:spPr>
          <a:xfrm>
            <a:off x="-308948" y="1291300"/>
            <a:ext cx="5546670" cy="3050455"/>
          </a:xfrm>
        </p:spPr>
      </p:pic>
      <p:sp>
        <p:nvSpPr>
          <p:cNvPr id="3" name="TextBox 2"/>
          <p:cNvSpPr txBox="1"/>
          <p:nvPr/>
        </p:nvSpPr>
        <p:spPr>
          <a:xfrm>
            <a:off x="1184301" y="4693189"/>
            <a:ext cx="20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Swing riots, 1830-33</a:t>
            </a:r>
            <a:endParaRPr lang="en-US" dirty="0"/>
          </a:p>
        </p:txBody>
      </p:sp>
      <p:pic>
        <p:nvPicPr>
          <p:cNvPr id="5" name="Picture 4" descr="Postcard - Tolpuddle Marty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2" y="3841824"/>
            <a:ext cx="4155564" cy="2441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6735" y="3140479"/>
            <a:ext cx="249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Tolpuddle</a:t>
            </a:r>
            <a:r>
              <a:rPr lang="en-US" dirty="0" smtClean="0"/>
              <a:t> Martyrs, 1834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collective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riots</a:t>
            </a:r>
          </a:p>
          <a:p>
            <a:r>
              <a:rPr lang="en-US" dirty="0" smtClean="0"/>
              <a:t>Enclosure riots</a:t>
            </a:r>
          </a:p>
          <a:p>
            <a:r>
              <a:rPr lang="en-US" dirty="0" smtClean="0"/>
              <a:t>Anti-impressment riots</a:t>
            </a:r>
          </a:p>
          <a:p>
            <a:endParaRPr lang="en-US" dirty="0"/>
          </a:p>
          <a:p>
            <a:r>
              <a:rPr lang="en-US" dirty="0" err="1" smtClean="0"/>
              <a:t>Owenite</a:t>
            </a:r>
            <a:r>
              <a:rPr lang="en-US" dirty="0" smtClean="0"/>
              <a:t> socialism</a:t>
            </a:r>
            <a:endParaRPr lang="en-US" dirty="0"/>
          </a:p>
        </p:txBody>
      </p:sp>
      <p:pic>
        <p:nvPicPr>
          <p:cNvPr id="4" name="Picture 3" descr="cooperative store in 1830 `associate and co-op mirror no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63" y="3948215"/>
            <a:ext cx="35661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8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1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Charles </a:t>
            </a:r>
            <a:r>
              <a:rPr lang="en-US" sz="2000" dirty="0" err="1" smtClean="0"/>
              <a:t>Tilly</a:t>
            </a:r>
            <a:r>
              <a:rPr lang="en-US" sz="2000" dirty="0" smtClean="0"/>
              <a:t>, </a:t>
            </a:r>
            <a:r>
              <a:rPr lang="en-US" sz="2000" i="1" dirty="0" smtClean="0"/>
              <a:t>Popular Contention in Great Britain 1758-1834 </a:t>
            </a:r>
            <a:r>
              <a:rPr lang="en-US" sz="2000" dirty="0" smtClean="0"/>
              <a:t>(1995), pp. 44-6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631666"/>
              </p:ext>
            </p:extLst>
          </p:nvPr>
        </p:nvGraphicFramePr>
        <p:xfrm>
          <a:off x="457200" y="1043157"/>
          <a:ext cx="8229600" cy="58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381263" y="1441531"/>
            <a:ext cx="1355938" cy="17162"/>
          </a:xfrm>
          <a:prstGeom prst="straightConnector1">
            <a:avLst/>
          </a:prstGeom>
          <a:ln w="38100" cmpd="sng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31236" y="2762935"/>
            <a:ext cx="806697" cy="17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31236" y="3998534"/>
            <a:ext cx="806697" cy="68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08107" y="5577354"/>
            <a:ext cx="1029826" cy="12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Popular protest</a:t>
            </a:r>
          </a:p>
          <a:p>
            <a:r>
              <a:rPr lang="en-US" dirty="0" smtClean="0"/>
              <a:t>Popular politics</a:t>
            </a:r>
          </a:p>
          <a:p>
            <a:r>
              <a:rPr lang="en-US" dirty="0" smtClean="0"/>
              <a:t>Collective action</a:t>
            </a:r>
          </a:p>
          <a:p>
            <a:r>
              <a:rPr lang="en-US" dirty="0" smtClean="0"/>
              <a:t>‘Contentious gatherings’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Social movement</a:t>
            </a:r>
          </a:p>
          <a:p>
            <a:r>
              <a:rPr lang="en-US" dirty="0" smtClean="0"/>
              <a:t>riot</a:t>
            </a:r>
          </a:p>
          <a:p>
            <a:r>
              <a:rPr lang="en-US" dirty="0" smtClean="0"/>
              <a:t>Reform</a:t>
            </a:r>
          </a:p>
          <a:p>
            <a:r>
              <a:rPr lang="en-US" dirty="0" smtClean="0"/>
              <a:t>Radical</a:t>
            </a:r>
          </a:p>
          <a:p>
            <a:r>
              <a:rPr lang="en-US" dirty="0" smtClean="0"/>
              <a:t>Trade union – </a:t>
            </a:r>
            <a:r>
              <a:rPr lang="en-US" dirty="0" err="1" smtClean="0"/>
              <a:t>organised</a:t>
            </a:r>
            <a:r>
              <a:rPr lang="en-US" dirty="0" smtClean="0"/>
              <a:t> </a:t>
            </a:r>
            <a:r>
              <a:rPr lang="en-US" dirty="0" err="1" smtClean="0"/>
              <a:t>labour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2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Types of collective action and protest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r>
              <a:rPr lang="en-US" dirty="0" smtClean="0"/>
              <a:t>Types of 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54162"/>
            <a:ext cx="4040188" cy="457200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/>
          <a:lstStyle/>
          <a:p>
            <a:r>
              <a:rPr lang="en-US" dirty="0" smtClean="0"/>
              <a:t>Types of campaign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54162"/>
            <a:ext cx="4041775" cy="45720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timeline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43860"/>
            <a:ext cx="8229600" cy="56631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1763-1774 – John Wilkes’ campaign for ‘liberty’</a:t>
            </a:r>
          </a:p>
          <a:p>
            <a:r>
              <a:rPr lang="en-US" dirty="0" smtClean="0"/>
              <a:t>1776-1784 – American revolutionary war – association movement for reform</a:t>
            </a:r>
          </a:p>
          <a:p>
            <a:r>
              <a:rPr lang="en-US" dirty="0" smtClean="0"/>
              <a:t>1789 – start of French Revolution</a:t>
            </a:r>
          </a:p>
          <a:p>
            <a:r>
              <a:rPr lang="en-US" dirty="0" smtClean="0"/>
              <a:t>1790s – French war - radical and corresponding societies – working-class; influenced by Thomas Paine</a:t>
            </a:r>
          </a:p>
          <a:p>
            <a:r>
              <a:rPr lang="en-US" dirty="0" smtClean="0"/>
              <a:t>1798 – Irish Rebellion and 1801 Union</a:t>
            </a:r>
          </a:p>
          <a:p>
            <a:r>
              <a:rPr lang="en-US" dirty="0" smtClean="0"/>
              <a:t>1802-1815 – Napoleonic Wars</a:t>
            </a:r>
          </a:p>
          <a:p>
            <a:r>
              <a:rPr lang="en-US" dirty="0" smtClean="0"/>
              <a:t>1811-12 – Luddite machine breaking</a:t>
            </a:r>
          </a:p>
          <a:p>
            <a:r>
              <a:rPr lang="en-US" dirty="0" smtClean="0"/>
              <a:t>1816-20 – ‘mass platform’ radicalism</a:t>
            </a:r>
          </a:p>
          <a:p>
            <a:r>
              <a:rPr lang="en-US" dirty="0" smtClean="0"/>
              <a:t>August 1819 – </a:t>
            </a:r>
            <a:r>
              <a:rPr lang="en-US" dirty="0" err="1" smtClean="0"/>
              <a:t>Peterloo</a:t>
            </a:r>
            <a:r>
              <a:rPr lang="en-US" dirty="0" smtClean="0"/>
              <a:t> Massacre, Manchester</a:t>
            </a:r>
          </a:p>
          <a:p>
            <a:r>
              <a:rPr lang="en-US" dirty="0" smtClean="0"/>
              <a:t>1830-32 – political unions and the 1832 Reform Act</a:t>
            </a:r>
          </a:p>
          <a:p>
            <a:r>
              <a:rPr lang="en-US" dirty="0" smtClean="0"/>
              <a:t>1830-33 – Swing riots</a:t>
            </a:r>
          </a:p>
          <a:p>
            <a:r>
              <a:rPr lang="en-US" dirty="0" smtClean="0"/>
              <a:t>1834 – </a:t>
            </a:r>
            <a:r>
              <a:rPr lang="en-US" dirty="0" err="1" smtClean="0"/>
              <a:t>Tolpuddle</a:t>
            </a:r>
            <a:r>
              <a:rPr lang="en-US" dirty="0" smtClean="0"/>
              <a:t> martyrs</a:t>
            </a:r>
          </a:p>
          <a:p>
            <a:r>
              <a:rPr lang="en-US" dirty="0" smtClean="0"/>
              <a:t>1834-39 – anti- New Poor Law campaign</a:t>
            </a:r>
          </a:p>
          <a:p>
            <a:r>
              <a:rPr lang="en-US" dirty="0" smtClean="0"/>
              <a:t>1837-1848 – Chartism</a:t>
            </a:r>
          </a:p>
          <a:p>
            <a:r>
              <a:rPr lang="en-US" dirty="0" smtClean="0"/>
              <a:t>1838-1846 – Anti-Corn Law League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5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Parliamentary reform movements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Content Placeholder 8" descr="hogarth_john_wilk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0916" r="-20916"/>
          <a:stretch>
            <a:fillRect/>
          </a:stretch>
        </p:blipFill>
        <p:spPr>
          <a:xfrm>
            <a:off x="-305991" y="868429"/>
            <a:ext cx="2736442" cy="3066666"/>
          </a:xfrm>
        </p:spPr>
      </p:pic>
      <p:pic>
        <p:nvPicPr>
          <p:cNvPr id="8" name="Content Placeholder 7" descr="200px-Christopher_Wyvill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9116" r="-9116"/>
          <a:stretch>
            <a:fillRect/>
          </a:stretch>
        </p:blipFill>
        <p:spPr>
          <a:xfrm>
            <a:off x="1805666" y="868429"/>
            <a:ext cx="2401264" cy="2691038"/>
          </a:xfrm>
        </p:spPr>
      </p:pic>
      <p:pic>
        <p:nvPicPr>
          <p:cNvPr id="10" name="Picture 9" descr="peterloo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68" y="3935095"/>
            <a:ext cx="4474283" cy="2918011"/>
          </a:xfrm>
          <a:prstGeom prst="rect">
            <a:avLst/>
          </a:prstGeom>
        </p:spPr>
      </p:pic>
      <p:pic>
        <p:nvPicPr>
          <p:cNvPr id="11" name="Picture 10" descr="char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827" y="882501"/>
            <a:ext cx="1692824" cy="2406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577" y="393509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smtClean="0"/>
              <a:t>Wilkes </a:t>
            </a:r>
          </a:p>
          <a:p>
            <a:r>
              <a:rPr lang="en-US" dirty="0" smtClean="0"/>
              <a:t>and the </a:t>
            </a:r>
            <a:r>
              <a:rPr lang="en-US" dirty="0" err="1" smtClean="0"/>
              <a:t>Wilkesites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1763-1774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384" y="3546362"/>
            <a:ext cx="1897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Wyvill</a:t>
            </a:r>
            <a:r>
              <a:rPr lang="en-US" dirty="0" smtClean="0"/>
              <a:t> and the Association </a:t>
            </a:r>
            <a:r>
              <a:rPr lang="en-US" dirty="0" smtClean="0"/>
              <a:t>movement, </a:t>
            </a:r>
          </a:p>
          <a:p>
            <a:r>
              <a:rPr lang="en-US" dirty="0" smtClean="0"/>
              <a:t>1780-1785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0451" y="5908084"/>
            <a:ext cx="254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‘mass platform’ radical movement of 1816-1820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04247" y="3361696"/>
            <a:ext cx="21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Chartism, 1837-1848</a:t>
            </a:r>
            <a:endParaRPr lang="en-US" dirty="0"/>
          </a:p>
        </p:txBody>
      </p:sp>
      <p:pic>
        <p:nvPicPr>
          <p:cNvPr id="3" name="Picture 2" descr="Gillray London Corresponding Society Alarm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30" y="859487"/>
            <a:ext cx="2234942" cy="3075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781" y="882501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Corresponding societies </a:t>
            </a:r>
          </a:p>
          <a:p>
            <a:r>
              <a:rPr lang="en-US" dirty="0" smtClean="0"/>
              <a:t>of the 1790s</a:t>
            </a:r>
            <a:endParaRPr lang="en-US" dirty="0"/>
          </a:p>
        </p:txBody>
      </p:sp>
      <p:pic>
        <p:nvPicPr>
          <p:cNvPr id="5" name="Picture 4" descr="170px-ThomasAttwoo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7" y="4479044"/>
            <a:ext cx="1831991" cy="2295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8568" y="5023690"/>
            <a:ext cx="2154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Political unions and the reform campaign, 1830-32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Warning: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Avoid </a:t>
            </a:r>
            <a:r>
              <a:rPr lang="en-US" sz="4000" dirty="0" smtClean="0"/>
              <a:t>a </a:t>
            </a:r>
            <a:r>
              <a:rPr lang="en-US" sz="4000" dirty="0" err="1" smtClean="0"/>
              <a:t>Whiggish</a:t>
            </a:r>
            <a:r>
              <a:rPr lang="en-US" sz="4000" dirty="0" smtClean="0"/>
              <a:t> </a:t>
            </a:r>
            <a:r>
              <a:rPr lang="en-US" sz="4000" dirty="0" smtClean="0"/>
              <a:t>teleology – there was no inevitable march to </a:t>
            </a:r>
            <a:r>
              <a:rPr lang="en-US" sz="4000" dirty="0" smtClean="0"/>
              <a:t>democracy.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legislation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1715 Riot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1792 – royal proclamation against seditious writings</a:t>
            </a:r>
          </a:p>
          <a:p>
            <a:r>
              <a:rPr lang="en-US" dirty="0" smtClean="0"/>
              <a:t>1794 – treason trials</a:t>
            </a:r>
          </a:p>
          <a:p>
            <a:r>
              <a:rPr lang="en-US" dirty="0" smtClean="0"/>
              <a:t>1794 suspension of Habeas Corpus</a:t>
            </a:r>
            <a:endParaRPr lang="en-US" dirty="0" smtClean="0"/>
          </a:p>
          <a:p>
            <a:r>
              <a:rPr lang="en-US" dirty="0" smtClean="0"/>
              <a:t>Nov 1795 </a:t>
            </a:r>
            <a:r>
              <a:rPr lang="en-US" dirty="0" smtClean="0"/>
              <a:t>‘Two Acts</a:t>
            </a:r>
            <a:r>
              <a:rPr lang="en-US" dirty="0" smtClean="0"/>
              <a:t>’ (‘Gagging Acts’)</a:t>
            </a:r>
          </a:p>
          <a:p>
            <a:r>
              <a:rPr lang="en-US" dirty="0" smtClean="0"/>
              <a:t>1799 and 1800 Combination Acts</a:t>
            </a:r>
            <a:endParaRPr lang="en-US" dirty="0" smtClean="0"/>
          </a:p>
          <a:p>
            <a:r>
              <a:rPr lang="en-US" dirty="0" smtClean="0"/>
              <a:t>1817 </a:t>
            </a:r>
            <a:r>
              <a:rPr lang="en-US" dirty="0" smtClean="0"/>
              <a:t>suspension of Habeas Corpus </a:t>
            </a:r>
            <a:endParaRPr lang="en-US" dirty="0" smtClean="0"/>
          </a:p>
          <a:p>
            <a:r>
              <a:rPr lang="en-US" dirty="0" smtClean="0"/>
              <a:t>Nov-Dec 1819 </a:t>
            </a:r>
            <a:r>
              <a:rPr lang="en-US" dirty="0" smtClean="0"/>
              <a:t>‘Six Acts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1830 – 19 Swing rioters hanged and hundreds transported</a:t>
            </a:r>
            <a:endParaRPr lang="en-US" dirty="0" smtClean="0"/>
          </a:p>
          <a:p>
            <a:r>
              <a:rPr lang="en-US" dirty="0" smtClean="0"/>
              <a:t>1839 </a:t>
            </a:r>
            <a:r>
              <a:rPr lang="en-US" dirty="0" smtClean="0"/>
              <a:t>– third royal proclamation against seditious meetings. 500 Chartists arrested, 250 imprisoned and 6 death sentences commuted to life transportation.</a:t>
            </a:r>
          </a:p>
          <a:p>
            <a:r>
              <a:rPr lang="en-US" dirty="0" smtClean="0"/>
              <a:t>1842 – 200 transportations of ‘plug rioters’ and Chartists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648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Single issue </a:t>
            </a:r>
            <a:r>
              <a:rPr lang="en-US" dirty="0" smtClean="0">
                <a:solidFill>
                  <a:srgbClr val="1F497D"/>
                </a:solidFill>
              </a:rPr>
              <a:t>campaigns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5035" y="1520455"/>
            <a:ext cx="3659650" cy="654420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/>
              <a:t>Anti-Corn Law </a:t>
            </a:r>
            <a:r>
              <a:rPr lang="en-US" b="0" dirty="0" smtClean="0"/>
              <a:t>League, 1838-46</a:t>
            </a:r>
            <a:endParaRPr lang="en-US" b="0" dirty="0"/>
          </a:p>
        </p:txBody>
      </p:sp>
      <p:pic>
        <p:nvPicPr>
          <p:cNvPr id="8" name="Content Placeholder 7" descr="1846-Anti-CornLawLeague.mt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875" b="-6875"/>
          <a:stretch>
            <a:fillRect/>
          </a:stretch>
        </p:blipFill>
        <p:spPr>
          <a:xfrm>
            <a:off x="185035" y="2197361"/>
            <a:ext cx="4040188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70749" y="1546211"/>
            <a:ext cx="2336019" cy="924592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/>
              <a:t>Anti-</a:t>
            </a:r>
            <a:r>
              <a:rPr lang="en-US" b="0" dirty="0" smtClean="0"/>
              <a:t>Slave trade to 1807, anti-slavery to 1833</a:t>
            </a:r>
            <a:endParaRPr lang="en-US" b="0" dirty="0"/>
          </a:p>
        </p:txBody>
      </p:sp>
      <p:pic>
        <p:nvPicPr>
          <p:cNvPr id="9" name="Content Placeholder 8" descr="slaver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36687" r="-36687"/>
          <a:stretch>
            <a:fillRect/>
          </a:stretch>
        </p:blipFill>
        <p:spPr>
          <a:xfrm>
            <a:off x="3223235" y="2470803"/>
            <a:ext cx="3807221" cy="3951288"/>
          </a:xfrm>
        </p:spPr>
      </p:pic>
      <p:sp>
        <p:nvSpPr>
          <p:cNvPr id="10" name="TextBox 9"/>
          <p:cNvSpPr txBox="1"/>
          <p:nvPr/>
        </p:nvSpPr>
        <p:spPr>
          <a:xfrm>
            <a:off x="6561242" y="1343878"/>
            <a:ext cx="258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Anti-New Poor </a:t>
            </a:r>
            <a:r>
              <a:rPr lang="en-US" sz="2400" dirty="0" smtClean="0"/>
              <a:t>Law, 1834-39</a:t>
            </a:r>
            <a:endParaRPr lang="en-US" sz="2400" dirty="0"/>
          </a:p>
        </p:txBody>
      </p:sp>
      <p:pic>
        <p:nvPicPr>
          <p:cNvPr id="11" name="Picture 10" descr="poor la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370" y="2174875"/>
            <a:ext cx="2733375" cy="3760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collective action</a:t>
            </a:r>
            <a:endParaRPr lang="en-US" dirty="0"/>
          </a:p>
        </p:txBody>
      </p:sp>
      <p:pic>
        <p:nvPicPr>
          <p:cNvPr id="4" name="Content Placeholder 3" descr="gordon_riots03_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126" r="-14126"/>
          <a:stretch>
            <a:fillRect/>
          </a:stretch>
        </p:blipFill>
        <p:spPr>
          <a:xfrm>
            <a:off x="-435315" y="1417638"/>
            <a:ext cx="5827508" cy="3204905"/>
          </a:xfrm>
        </p:spPr>
      </p:pic>
      <p:sp>
        <p:nvSpPr>
          <p:cNvPr id="3" name="TextBox 2"/>
          <p:cNvSpPr txBox="1"/>
          <p:nvPr/>
        </p:nvSpPr>
        <p:spPr>
          <a:xfrm>
            <a:off x="257457" y="4689083"/>
            <a:ext cx="247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Gordon Riots, June 1780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2193" y="1417638"/>
            <a:ext cx="295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Church and King riots, 1791-2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2494" y="5103673"/>
            <a:ext cx="26956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Catholic committee and United Irishmen in the 1790s</a:t>
            </a:r>
          </a:p>
          <a:p>
            <a:r>
              <a:rPr lang="en-US" dirty="0" smtClean="0"/>
              <a:t>Daniel O’Connell’s repeal movement in the 1820s and 30s</a:t>
            </a:r>
            <a:endParaRPr lang="en-US" dirty="0"/>
          </a:p>
        </p:txBody>
      </p:sp>
      <p:pic>
        <p:nvPicPr>
          <p:cNvPr id="7" name="Picture 6" descr="300px-Priestley_Riots_pain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18" y="1786970"/>
            <a:ext cx="3829498" cy="3127423"/>
          </a:xfrm>
          <a:prstGeom prst="rect">
            <a:avLst/>
          </a:prstGeom>
        </p:spPr>
      </p:pic>
      <p:pic>
        <p:nvPicPr>
          <p:cNvPr id="8" name="Picture 7" descr="220px-Daniel_O'Conne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73" y="4753620"/>
            <a:ext cx="1526407" cy="194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557</Words>
  <Application>Microsoft Macintosh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6HUM1012 Popular Protest, Riot, and Reform</vt:lpstr>
      <vt:lpstr>definitions</vt:lpstr>
      <vt:lpstr>Types of collective action and protest</vt:lpstr>
      <vt:lpstr>Basic timeline</vt:lpstr>
      <vt:lpstr>Parliamentary reform movements</vt:lpstr>
      <vt:lpstr>Warning:</vt:lpstr>
      <vt:lpstr>legislation</vt:lpstr>
      <vt:lpstr>Single issue campaigns</vt:lpstr>
      <vt:lpstr>Religious collective action</vt:lpstr>
      <vt:lpstr>Industrial collective action</vt:lpstr>
      <vt:lpstr>Agricultural collective action</vt:lpstr>
      <vt:lpstr>Other forms of collective action</vt:lpstr>
      <vt:lpstr>Charles Tilly, Popular Contention in Great Britain 1758-1834 (1995), pp. 44-6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6HUM1012 Riot, Protest and Reform</dc:title>
  <dc:creator>School of Humanities</dc:creator>
  <cp:lastModifiedBy>Katrina Navickas</cp:lastModifiedBy>
  <cp:revision>21</cp:revision>
  <dcterms:created xsi:type="dcterms:W3CDTF">2010-09-10T10:45:06Z</dcterms:created>
  <dcterms:modified xsi:type="dcterms:W3CDTF">2013-01-18T15:07:04Z</dcterms:modified>
</cp:coreProperties>
</file>