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58" r:id="rId6"/>
    <p:sldId id="257" r:id="rId7"/>
    <p:sldId id="264" r:id="rId8"/>
    <p:sldId id="260" r:id="rId9"/>
    <p:sldId id="265" r:id="rId10"/>
    <p:sldId id="262" r:id="rId11"/>
    <p:sldId id="263" r:id="rId12"/>
    <p:sldId id="266" r:id="rId13"/>
    <p:sldId id="267" r:id="rId14"/>
    <p:sldId id="25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4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9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4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1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D1C7-2A94-FB4E-A8E1-ACC35D59C2C4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B0EC-470C-E04A-AAF2-01D07D959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enberg.org/ebooks/146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170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5HUM0271 lecture 2: The “long eighteenth century”: historians’ overviews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746" y="449355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Katrina Navickas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27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Paul Langford, </a:t>
            </a:r>
            <a:r>
              <a:rPr lang="en-US" sz="2800" i="1" dirty="0" smtClean="0"/>
              <a:t>A Polite and Commercial People: England, 1727-1783 </a:t>
            </a:r>
            <a:r>
              <a:rPr lang="en-US" sz="2800" dirty="0" smtClean="0"/>
              <a:t>(Oxford, 1992)</a:t>
            </a:r>
            <a:endParaRPr lang="en-US" sz="2800" dirty="0"/>
          </a:p>
        </p:txBody>
      </p:sp>
      <p:pic>
        <p:nvPicPr>
          <p:cNvPr id="4" name="Picture 3" descr="pol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38" y="1160958"/>
            <a:ext cx="4986898" cy="49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35" y="381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Brewer, </a:t>
            </a:r>
            <a:r>
              <a:rPr lang="en-US" i="1" dirty="0" smtClean="0"/>
              <a:t>The Sinews of Power: War, Money and the English State, 1688-1783 </a:t>
            </a:r>
            <a:r>
              <a:rPr lang="en-US" dirty="0" smtClean="0"/>
              <a:t>(Harvard, 1990)</a:t>
            </a:r>
            <a:endParaRPr lang="en-US" dirty="0"/>
          </a:p>
        </p:txBody>
      </p:sp>
      <p:pic>
        <p:nvPicPr>
          <p:cNvPr id="4" name="Picture 3" descr="bre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7746"/>
            <a:ext cx="4492049" cy="4492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773" y="2674961"/>
            <a:ext cx="395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‘fiscal-military state’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39988" y="3944203"/>
            <a:ext cx="4093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Structuralist</a:t>
            </a:r>
            <a:r>
              <a:rPr lang="en-GB" sz="2800" dirty="0" smtClean="0"/>
              <a:t> – </a:t>
            </a:r>
          </a:p>
          <a:p>
            <a:r>
              <a:rPr lang="en-GB" sz="2800" dirty="0" smtClean="0"/>
              <a:t>return to a </a:t>
            </a:r>
            <a:r>
              <a:rPr lang="en-GB" sz="2800" dirty="0" err="1" smtClean="0"/>
              <a:t>Whiggish</a:t>
            </a:r>
            <a:r>
              <a:rPr lang="en-GB" sz="2800" dirty="0" smtClean="0"/>
              <a:t> view?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12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Linda Colley, </a:t>
            </a:r>
            <a:r>
              <a:rPr lang="en-GB" i="1" dirty="0" smtClean="0"/>
              <a:t>Britons: Forging the Nation, 1707-1837 </a:t>
            </a:r>
            <a:r>
              <a:rPr lang="en-GB" dirty="0" smtClean="0"/>
              <a:t>(New Haven, 1992)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12" y="1729864"/>
            <a:ext cx="3004712" cy="4581771"/>
          </a:xfrm>
        </p:spPr>
      </p:pic>
    </p:spTree>
    <p:extLst>
      <p:ext uri="{BB962C8B-B14F-4D97-AF65-F5344CB8AC3E}">
        <p14:creationId xmlns:p14="http://schemas.microsoft.com/office/powerpoint/2010/main" val="23904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70" y="23115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Other books we will be examining in the seminar ‘speed historiography’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1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88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Douglas Hay and Nicholas Rogers: </a:t>
            </a:r>
            <a:r>
              <a:rPr lang="en-US" sz="2800" i="1" dirty="0" smtClean="0"/>
              <a:t>Eighteenth Century Society: Shuttles and Swords </a:t>
            </a:r>
            <a:r>
              <a:rPr lang="en-US" sz="2800" dirty="0" smtClean="0"/>
              <a:t>(Oxford, 1997)</a:t>
            </a:r>
            <a:endParaRPr lang="en-US" sz="2800" dirty="0"/>
          </a:p>
        </p:txBody>
      </p:sp>
      <p:pic>
        <p:nvPicPr>
          <p:cNvPr id="4" name="Picture 3" descr="2000714010-260x260-0-0_Eighteenth+Century_English_Society_Shuttles_and_S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" y="1858860"/>
            <a:ext cx="4085813" cy="4085813"/>
          </a:xfrm>
          <a:prstGeom prst="rect">
            <a:avLst/>
          </a:prstGeom>
        </p:spPr>
      </p:pic>
      <p:pic>
        <p:nvPicPr>
          <p:cNvPr id="5" name="Picture 4" descr="rog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72" y="1182864"/>
            <a:ext cx="4429928" cy="54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Roy Porter, </a:t>
            </a:r>
            <a:r>
              <a:rPr lang="en-US" sz="3200" i="1" dirty="0" smtClean="0"/>
              <a:t>English Society in the Eighteenth Century </a:t>
            </a:r>
            <a:r>
              <a:rPr lang="en-US" sz="3200" dirty="0" smtClean="0"/>
              <a:t>(</a:t>
            </a:r>
            <a:r>
              <a:rPr lang="en-US" sz="3200" dirty="0" err="1" smtClean="0"/>
              <a:t>Harmondsworth</a:t>
            </a:r>
            <a:r>
              <a:rPr lang="en-US" sz="3200" dirty="0" smtClean="0"/>
              <a:t>, 2001)</a:t>
            </a:r>
            <a:endParaRPr lang="en-US" sz="3200" dirty="0"/>
          </a:p>
        </p:txBody>
      </p:sp>
      <p:pic>
        <p:nvPicPr>
          <p:cNvPr id="4" name="Picture 3" descr="por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5" y="1748432"/>
            <a:ext cx="4338921" cy="4338921"/>
          </a:xfrm>
          <a:prstGeom prst="rect">
            <a:avLst/>
          </a:prstGeom>
        </p:spPr>
      </p:pic>
      <p:pic>
        <p:nvPicPr>
          <p:cNvPr id="5" name="Picture 4" descr="porter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64" y="1417637"/>
            <a:ext cx="3143256" cy="52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Key political dates of the ‘long eighteenth </a:t>
            </a:r>
            <a:r>
              <a:rPr lang="en-GB" sz="3200" smtClean="0"/>
              <a:t>century</a:t>
            </a:r>
            <a:r>
              <a:rPr lang="en-GB" sz="3200" smtClean="0"/>
              <a:t>’ – ‘Glorious Revolution’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8949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1688 Glorious Revolution – 5 November</a:t>
            </a:r>
          </a:p>
          <a:p>
            <a:r>
              <a:rPr lang="en-GB" dirty="0" smtClean="0"/>
              <a:t>1689 Bill of Rights</a:t>
            </a:r>
          </a:p>
          <a:p>
            <a:r>
              <a:rPr lang="en-GB" dirty="0" smtClean="0"/>
              <a:t>1694 founding of the Bank of England</a:t>
            </a:r>
          </a:p>
          <a:p>
            <a:r>
              <a:rPr lang="en-GB" dirty="0" smtClean="0"/>
              <a:t>1701 Act of Settlement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9" y="1760559"/>
            <a:ext cx="3712191" cy="4520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117" y="6439732"/>
            <a:ext cx="531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William of Orange landing at Torbay, 5 November 1688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Key political dates of the ‘long eighteenth century’ – ‘Whig oligarchy’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3475" cy="4525963"/>
          </a:xfrm>
        </p:spPr>
        <p:txBody>
          <a:bodyPr/>
          <a:lstStyle/>
          <a:p>
            <a:r>
              <a:rPr lang="en-GB"/>
              <a:t>1721-42 – prime ministership </a:t>
            </a:r>
            <a:r>
              <a:rPr lang="en-GB"/>
              <a:t>of </a:t>
            </a:r>
            <a:r>
              <a:rPr lang="en-GB" smtClean="0"/>
              <a:t>Sir Robert Walpole</a:t>
            </a:r>
          </a:p>
          <a:p>
            <a:r>
              <a:rPr lang="en-GB" smtClean="0"/>
              <a:t>1715 and 1745 Jacobite rebellions</a:t>
            </a:r>
            <a:endParaRPr lang="en-GB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55" y="1879394"/>
            <a:ext cx="2775045" cy="4540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7335" y="6448146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Walpole, the English Colossus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4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smtClean="0"/>
              <a:t>Key political dates of the ‘long eighteenth century’ = reform and revolution</a:t>
            </a:r>
            <a:endParaRPr 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6746" cy="4525963"/>
          </a:xfrm>
        </p:spPr>
        <p:txBody>
          <a:bodyPr/>
          <a:lstStyle/>
          <a:p>
            <a:r>
              <a:rPr lang="en-GB"/>
              <a:t>1754-63 – Seven Years’ War</a:t>
            </a:r>
          </a:p>
          <a:p>
            <a:r>
              <a:rPr lang="en-GB"/>
              <a:t>1760 – accession of George III</a:t>
            </a:r>
          </a:p>
          <a:p>
            <a:r>
              <a:rPr lang="en-GB"/>
              <a:t>1776 – American revolution (war with America 1775-83)</a:t>
            </a:r>
          </a:p>
          <a:p>
            <a:r>
              <a:rPr lang="en-GB"/>
              <a:t>1789 – French revolution </a:t>
            </a:r>
            <a:r>
              <a:rPr lang="en-GB"/>
              <a:t>(</a:t>
            </a:r>
            <a:r>
              <a:rPr lang="en-GB" smtClean="0"/>
              <a:t>war with France 1793-1815)</a:t>
            </a:r>
          </a:p>
          <a:p>
            <a:r>
              <a:rPr lang="en-GB" smtClean="0"/>
              <a:t>1832 – Reform Act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9" y="2640396"/>
            <a:ext cx="5261212" cy="38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 </a:t>
            </a:r>
            <a:r>
              <a:rPr lang="en-US" dirty="0" smtClean="0"/>
              <a:t>century Whig historians such as T.B. Macaulay (1800-59)</a:t>
            </a:r>
            <a:endParaRPr lang="en-US" dirty="0"/>
          </a:p>
        </p:txBody>
      </p:sp>
      <p:pic>
        <p:nvPicPr>
          <p:cNvPr id="4" name="Picture 3" descr="macaula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1" y="1827071"/>
            <a:ext cx="2501761" cy="2731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451" y="1667679"/>
            <a:ext cx="58617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 History of England from the Accession of James the Second</a:t>
            </a:r>
            <a:endParaRPr lang="en-GB" sz="2800" dirty="0"/>
          </a:p>
          <a:p>
            <a:r>
              <a:rPr lang="en-GB" sz="2800" dirty="0" smtClean="0"/>
              <a:t>(1848)</a:t>
            </a:r>
          </a:p>
          <a:p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www.gutenberg.org/ebooks/1468</a:t>
            </a:r>
            <a:endParaRPr lang="en-GB" sz="2000" dirty="0" smtClean="0"/>
          </a:p>
          <a:p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3451" y="3467594"/>
            <a:ext cx="58617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Characteristics of Whig history: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Whig principles = ‘balanced constitution’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Celebration of 1832 Reform Act 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Political &amp; constitutional</a:t>
            </a:r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52632" y="5281684"/>
            <a:ext cx="5534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Characteristics of </a:t>
            </a:r>
            <a:r>
              <a:rPr lang="en-GB" sz="2400" dirty="0" err="1"/>
              <a:t>Whiggish</a:t>
            </a:r>
            <a:r>
              <a:rPr lang="en-GB" sz="2400" dirty="0"/>
              <a:t> history: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Belief in progress</a:t>
            </a:r>
          </a:p>
          <a:p>
            <a:pPr marL="457200" indent="-457200">
              <a:buFontTx/>
              <a:buChar char="-"/>
            </a:pPr>
            <a:r>
              <a:rPr lang="en-GB" sz="2400" dirty="0" err="1" smtClean="0"/>
              <a:t>Anglocentric</a:t>
            </a:r>
            <a:r>
              <a:rPr lang="en-GB" sz="2400" dirty="0" smtClean="0"/>
              <a:t> &amp; imperialist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9064"/>
          </a:xfrm>
        </p:spPr>
        <p:txBody>
          <a:bodyPr>
            <a:noAutofit/>
          </a:bodyPr>
          <a:lstStyle/>
          <a:p>
            <a:r>
              <a:rPr lang="en-US" sz="2800" dirty="0" smtClean="0"/>
              <a:t>‘History from below’ and social history</a:t>
            </a:r>
            <a:br>
              <a:rPr lang="en-US" sz="2800" dirty="0" smtClean="0"/>
            </a:br>
            <a:r>
              <a:rPr lang="en-US" sz="2800" dirty="0" smtClean="0"/>
              <a:t>E.P. Thompson, </a:t>
            </a:r>
            <a:r>
              <a:rPr lang="en-US" sz="2800" i="1" dirty="0" smtClean="0"/>
              <a:t>The Making of the English Working Class </a:t>
            </a:r>
            <a:r>
              <a:rPr lang="en-US" sz="2800" dirty="0" smtClean="0"/>
              <a:t>(</a:t>
            </a:r>
            <a:r>
              <a:rPr lang="en-US" sz="2800" dirty="0" err="1" smtClean="0"/>
              <a:t>Harmondsworth</a:t>
            </a:r>
            <a:r>
              <a:rPr lang="en-US" sz="2800" dirty="0" smtClean="0"/>
              <a:t>, 1963; 1968 </a:t>
            </a:r>
            <a:r>
              <a:rPr lang="en-US" sz="2800" dirty="0" err="1" smtClean="0"/>
              <a:t>rev.ed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Picture 3" descr="e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80" y="2134929"/>
            <a:ext cx="2806726" cy="4271105"/>
          </a:xfrm>
          <a:prstGeom prst="rect">
            <a:avLst/>
          </a:prstGeom>
        </p:spPr>
      </p:pic>
      <p:pic>
        <p:nvPicPr>
          <p:cNvPr id="6" name="Picture 5" descr="thomp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88" y="1787857"/>
            <a:ext cx="3030755" cy="50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E. P. Thompson – challenging traditional Marxist interpretations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Plebeians </a:t>
            </a:r>
            <a:r>
              <a:rPr lang="en-GB" smtClean="0"/>
              <a:t>versus </a:t>
            </a:r>
            <a:r>
              <a:rPr lang="en-GB" smtClean="0"/>
              <a:t>patricians</a:t>
            </a:r>
          </a:p>
          <a:p>
            <a:r>
              <a:rPr lang="en-GB" smtClean="0"/>
              <a:t>Class as a process not as an economic category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7" y="3301075"/>
            <a:ext cx="7919634" cy="3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J.C.D. Clark, </a:t>
            </a:r>
            <a:r>
              <a:rPr lang="en-US" sz="2700" i="1" dirty="0" smtClean="0"/>
              <a:t>English Society, 1660-1832: Religion, Ideology and Politics during the </a:t>
            </a:r>
            <a:r>
              <a:rPr lang="en-US" sz="2700" i="1" dirty="0" err="1" smtClean="0"/>
              <a:t>Ancien</a:t>
            </a:r>
            <a:r>
              <a:rPr lang="en-US" sz="2700" i="1" dirty="0" smtClean="0"/>
              <a:t> Régime: Religion, Ideology and Politics During the </a:t>
            </a:r>
            <a:r>
              <a:rPr lang="en-US" sz="2700" i="1" dirty="0" err="1" smtClean="0"/>
              <a:t>Ancien</a:t>
            </a:r>
            <a:r>
              <a:rPr lang="en-US" sz="2700" i="1" dirty="0" smtClean="0"/>
              <a:t> Regime </a:t>
            </a:r>
            <a:r>
              <a:rPr lang="en-US" sz="2700" dirty="0" smtClean="0"/>
              <a:t>(Cambridge, 1985)</a:t>
            </a:r>
            <a:endParaRPr lang="en-US" sz="2700" i="1" dirty="0"/>
          </a:p>
        </p:txBody>
      </p:sp>
      <p:pic>
        <p:nvPicPr>
          <p:cNvPr id="5" name="Picture 4" descr="cl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1" y="1932479"/>
            <a:ext cx="4199591" cy="4199591"/>
          </a:xfrm>
          <a:prstGeom prst="rect">
            <a:avLst/>
          </a:prstGeom>
        </p:spPr>
      </p:pic>
      <p:pic>
        <p:nvPicPr>
          <p:cNvPr id="6" name="Picture 5" descr="clark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33" y="1283354"/>
            <a:ext cx="3762689" cy="5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r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5" y="366218"/>
            <a:ext cx="7724466" cy="6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379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5HUM0271 lecture 2: The “long eighteenth century”: historians’ overviews</vt:lpstr>
      <vt:lpstr>Key political dates of the ‘long eighteenth century’ – ‘Glorious Revolution’</vt:lpstr>
      <vt:lpstr>Key political dates of the ‘long eighteenth century’ – ‘Whig oligarchy’</vt:lpstr>
      <vt:lpstr>Key political dates of the ‘long eighteenth century’ = reform and revolution</vt:lpstr>
      <vt:lpstr>19th century Whig historians such as T.B. Macaulay (1800-59)</vt:lpstr>
      <vt:lpstr>‘History from below’ and social history E.P. Thompson, The Making of the English Working Class (Harmondsworth, 1963; 1968 rev.ed)</vt:lpstr>
      <vt:lpstr>E. P. Thompson – challenging traditional Marxist interpretations</vt:lpstr>
      <vt:lpstr>J.C.D. Clark, English Society, 1660-1832: Religion, Ideology and Politics during the Ancien Régime: Religion, Ideology and Politics During the Ancien Regime (Cambridge, 1985)</vt:lpstr>
      <vt:lpstr>PowerPoint Presentation</vt:lpstr>
      <vt:lpstr>Paul Langford, A Polite and Commercial People: England, 1727-1783 (Oxford, 1992)</vt:lpstr>
      <vt:lpstr>John Brewer, The Sinews of Power: War, Money and the English State, 1688-1783 (Harvard, 1990)</vt:lpstr>
      <vt:lpstr>Linda Colley, Britons: Forging the Nation, 1707-1837 (New Haven, 1992)</vt:lpstr>
      <vt:lpstr>Other books we will be examining in the seminar ‘speed historiography’</vt:lpstr>
      <vt:lpstr>Douglas Hay and Nicholas Rogers: Eighteenth Century Society: Shuttles and Swords (Oxford, 1997)</vt:lpstr>
      <vt:lpstr>Roy Porter, English Society in the Eighteenth Century (Harmondsworth, 2001)</vt:lpstr>
    </vt:vector>
  </TitlesOfParts>
  <Company>University of Hertfordshire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 eighteenth century: historians’ overviews</dc:title>
  <dc:creator>Katrina Navickas</dc:creator>
  <cp:lastModifiedBy>Katrina Navickas</cp:lastModifiedBy>
  <cp:revision>19</cp:revision>
  <dcterms:created xsi:type="dcterms:W3CDTF">2012-01-18T17:07:49Z</dcterms:created>
  <dcterms:modified xsi:type="dcterms:W3CDTF">2015-10-07T08:56:47Z</dcterms:modified>
</cp:coreProperties>
</file>